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89" r:id="rId4"/>
    <p:sldId id="291" r:id="rId5"/>
    <p:sldId id="290" r:id="rId6"/>
    <p:sldId id="299" r:id="rId7"/>
    <p:sldId id="296" r:id="rId8"/>
    <p:sldId id="298" r:id="rId9"/>
    <p:sldId id="297" r:id="rId10"/>
    <p:sldId id="293" r:id="rId11"/>
    <p:sldId id="292" r:id="rId12"/>
    <p:sldId id="259" r:id="rId13"/>
    <p:sldId id="263" r:id="rId14"/>
    <p:sldId id="294" r:id="rId15"/>
    <p:sldId id="265" r:id="rId16"/>
    <p:sldId id="278" r:id="rId17"/>
    <p:sldId id="270" r:id="rId18"/>
    <p:sldId id="279" r:id="rId19"/>
    <p:sldId id="280" r:id="rId20"/>
    <p:sldId id="271" r:id="rId21"/>
    <p:sldId id="273" r:id="rId22"/>
    <p:sldId id="277" r:id="rId23"/>
    <p:sldId id="286" r:id="rId24"/>
    <p:sldId id="285" r:id="rId25"/>
    <p:sldId id="287" r:id="rId26"/>
    <p:sldId id="295" r:id="rId27"/>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156AD5-1F44-6F4F-881D-0BEEBBBDECB8}" v="3" dt="2021-09-30T17:29:39.885"/>
  </p1510:revLst>
</p1510:revInfo>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55" autoAdjust="0"/>
    <p:restoredTop sz="94660"/>
  </p:normalViewPr>
  <p:slideViewPr>
    <p:cSldViewPr snapToGrid="0">
      <p:cViewPr varScale="1">
        <p:scale>
          <a:sx n="111" d="100"/>
          <a:sy n="111" d="100"/>
        </p:scale>
        <p:origin x="240" y="2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uk-UA"/>
              <a:t>Зразок заголовка</a:t>
            </a:r>
          </a:p>
        </p:txBody>
      </p:sp>
      <p:sp>
        <p:nvSpPr>
          <p:cNvPr id="3" name="Пі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p>
        </p:txBody>
      </p:sp>
      <p:sp>
        <p:nvSpPr>
          <p:cNvPr id="4" name="Місце для дати 3"/>
          <p:cNvSpPr>
            <a:spLocks noGrp="1"/>
          </p:cNvSpPr>
          <p:nvPr>
            <p:ph type="dt" sz="half" idx="10"/>
          </p:nvPr>
        </p:nvSpPr>
        <p:spPr/>
        <p:txBody>
          <a:bodyPr/>
          <a:lstStyle/>
          <a:p>
            <a:fld id="{B30F5BD5-59AC-4EF9-8085-C7201B0C25BD}" type="datetimeFigureOut">
              <a:rPr lang="uk-UA" smtClean="0"/>
              <a:t>30.09.21</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CEE86003-B192-4142-946F-495E46D6B206}" type="slidenum">
              <a:rPr lang="uk-UA" smtClean="0"/>
              <a:t>‹#›</a:t>
            </a:fld>
            <a:endParaRPr lang="uk-UA"/>
          </a:p>
        </p:txBody>
      </p:sp>
    </p:spTree>
    <p:extLst>
      <p:ext uri="{BB962C8B-B14F-4D97-AF65-F5344CB8AC3E}">
        <p14:creationId xmlns:p14="http://schemas.microsoft.com/office/powerpoint/2010/main" val="1865938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ертикального тексту 2"/>
          <p:cNvSpPr>
            <a:spLocks noGrp="1"/>
          </p:cNvSpPr>
          <p:nvPr>
            <p:ph type="body" orient="vert" idx="1"/>
          </p:nvPr>
        </p:nvSpPr>
        <p:spPr/>
        <p:txBody>
          <a:bodyPr vert="eaVert"/>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B30F5BD5-59AC-4EF9-8085-C7201B0C25BD}" type="datetimeFigureOut">
              <a:rPr lang="uk-UA" smtClean="0"/>
              <a:t>30.09.21</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CEE86003-B192-4142-946F-495E46D6B206}" type="slidenum">
              <a:rPr lang="uk-UA" smtClean="0"/>
              <a:t>‹#›</a:t>
            </a:fld>
            <a:endParaRPr lang="uk-UA"/>
          </a:p>
        </p:txBody>
      </p:sp>
    </p:spTree>
    <p:extLst>
      <p:ext uri="{BB962C8B-B14F-4D97-AF65-F5344CB8AC3E}">
        <p14:creationId xmlns:p14="http://schemas.microsoft.com/office/powerpoint/2010/main" val="1671665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8724900" y="365125"/>
            <a:ext cx="2628900" cy="5811838"/>
          </a:xfrm>
        </p:spPr>
        <p:txBody>
          <a:bodyPr vert="eaVert"/>
          <a:lstStyle/>
          <a:p>
            <a:r>
              <a:rPr lang="uk-UA"/>
              <a:t>Зразок заголовка</a:t>
            </a:r>
          </a:p>
        </p:txBody>
      </p:sp>
      <p:sp>
        <p:nvSpPr>
          <p:cNvPr id="3" name="Місце для вертикального тексту 2"/>
          <p:cNvSpPr>
            <a:spLocks noGrp="1"/>
          </p:cNvSpPr>
          <p:nvPr>
            <p:ph type="body" orient="vert" idx="1"/>
          </p:nvPr>
        </p:nvSpPr>
        <p:spPr>
          <a:xfrm>
            <a:off x="838200" y="365125"/>
            <a:ext cx="7734300" cy="5811838"/>
          </a:xfrm>
        </p:spPr>
        <p:txBody>
          <a:bodyPr vert="eaVert"/>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B30F5BD5-59AC-4EF9-8085-C7201B0C25BD}" type="datetimeFigureOut">
              <a:rPr lang="uk-UA" smtClean="0"/>
              <a:t>30.09.21</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CEE86003-B192-4142-946F-495E46D6B206}" type="slidenum">
              <a:rPr lang="uk-UA" smtClean="0"/>
              <a:t>‹#›</a:t>
            </a:fld>
            <a:endParaRPr lang="uk-UA"/>
          </a:p>
        </p:txBody>
      </p:sp>
    </p:spTree>
    <p:extLst>
      <p:ext uri="{BB962C8B-B14F-4D97-AF65-F5344CB8AC3E}">
        <p14:creationId xmlns:p14="http://schemas.microsoft.com/office/powerpoint/2010/main" val="2121951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вмі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місту 2"/>
          <p:cNvSpPr>
            <a:spLocks noGrp="1"/>
          </p:cNvSpPr>
          <p:nvPr>
            <p:ph idx="1"/>
          </p:nvPr>
        </p:nvSpPr>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B30F5BD5-59AC-4EF9-8085-C7201B0C25BD}" type="datetimeFigureOut">
              <a:rPr lang="uk-UA" smtClean="0"/>
              <a:t>30.09.21</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CEE86003-B192-4142-946F-495E46D6B206}" type="slidenum">
              <a:rPr lang="uk-UA" smtClean="0"/>
              <a:t>‹#›</a:t>
            </a:fld>
            <a:endParaRPr lang="uk-UA"/>
          </a:p>
        </p:txBody>
      </p:sp>
    </p:spTree>
    <p:extLst>
      <p:ext uri="{BB962C8B-B14F-4D97-AF65-F5344CB8AC3E}">
        <p14:creationId xmlns:p14="http://schemas.microsoft.com/office/powerpoint/2010/main" val="2737941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uk-UA"/>
              <a:t>Зразок заголовка</a:t>
            </a:r>
          </a:p>
        </p:txBody>
      </p:sp>
      <p:sp>
        <p:nvSpPr>
          <p:cNvPr id="3" name="Місце для тексту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Редагувати стиль зразка тексту</a:t>
            </a:r>
          </a:p>
        </p:txBody>
      </p:sp>
      <p:sp>
        <p:nvSpPr>
          <p:cNvPr id="4" name="Місце для дати 3"/>
          <p:cNvSpPr>
            <a:spLocks noGrp="1"/>
          </p:cNvSpPr>
          <p:nvPr>
            <p:ph type="dt" sz="half" idx="10"/>
          </p:nvPr>
        </p:nvSpPr>
        <p:spPr/>
        <p:txBody>
          <a:bodyPr/>
          <a:lstStyle/>
          <a:p>
            <a:fld id="{B30F5BD5-59AC-4EF9-8085-C7201B0C25BD}" type="datetimeFigureOut">
              <a:rPr lang="uk-UA" smtClean="0"/>
              <a:t>30.09.21</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CEE86003-B192-4142-946F-495E46D6B206}" type="slidenum">
              <a:rPr lang="uk-UA" smtClean="0"/>
              <a:t>‹#›</a:t>
            </a:fld>
            <a:endParaRPr lang="uk-UA"/>
          </a:p>
        </p:txBody>
      </p:sp>
    </p:spTree>
    <p:extLst>
      <p:ext uri="{BB962C8B-B14F-4D97-AF65-F5344CB8AC3E}">
        <p14:creationId xmlns:p14="http://schemas.microsoft.com/office/powerpoint/2010/main" val="1483855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місту 2"/>
          <p:cNvSpPr>
            <a:spLocks noGrp="1"/>
          </p:cNvSpPr>
          <p:nvPr>
            <p:ph sz="half" idx="1"/>
          </p:nvPr>
        </p:nvSpPr>
        <p:spPr>
          <a:xfrm>
            <a:off x="838200" y="1825625"/>
            <a:ext cx="5181600" cy="4351338"/>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p:cNvSpPr>
            <a:spLocks noGrp="1"/>
          </p:cNvSpPr>
          <p:nvPr>
            <p:ph sz="half" idx="2"/>
          </p:nvPr>
        </p:nvSpPr>
        <p:spPr>
          <a:xfrm>
            <a:off x="6172200" y="1825625"/>
            <a:ext cx="5181600" cy="4351338"/>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p:cNvSpPr>
            <a:spLocks noGrp="1"/>
          </p:cNvSpPr>
          <p:nvPr>
            <p:ph type="dt" sz="half" idx="10"/>
          </p:nvPr>
        </p:nvSpPr>
        <p:spPr/>
        <p:txBody>
          <a:bodyPr/>
          <a:lstStyle/>
          <a:p>
            <a:fld id="{B30F5BD5-59AC-4EF9-8085-C7201B0C25BD}" type="datetimeFigureOut">
              <a:rPr lang="uk-UA" smtClean="0"/>
              <a:t>30.09.21</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CEE86003-B192-4142-946F-495E46D6B206}" type="slidenum">
              <a:rPr lang="uk-UA" smtClean="0"/>
              <a:t>‹#›</a:t>
            </a:fld>
            <a:endParaRPr lang="uk-UA"/>
          </a:p>
        </p:txBody>
      </p:sp>
    </p:spTree>
    <p:extLst>
      <p:ext uri="{BB962C8B-B14F-4D97-AF65-F5344CB8AC3E}">
        <p14:creationId xmlns:p14="http://schemas.microsoft.com/office/powerpoint/2010/main" val="3911435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uk-UA"/>
              <a:t>Зразок заголовка</a:t>
            </a:r>
          </a:p>
        </p:txBody>
      </p:sp>
      <p:sp>
        <p:nvSpPr>
          <p:cNvPr id="3" name="Місце для тексту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Редагувати стиль зразка тексту</a:t>
            </a:r>
          </a:p>
        </p:txBody>
      </p:sp>
      <p:sp>
        <p:nvSpPr>
          <p:cNvPr id="4" name="Місце для вмісту 3"/>
          <p:cNvSpPr>
            <a:spLocks noGrp="1"/>
          </p:cNvSpPr>
          <p:nvPr>
            <p:ph sz="half" idx="2"/>
          </p:nvPr>
        </p:nvSpPr>
        <p:spPr>
          <a:xfrm>
            <a:off x="839788" y="2505075"/>
            <a:ext cx="5157787" cy="3684588"/>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Редагувати стиль зразка тексту</a:t>
            </a:r>
          </a:p>
        </p:txBody>
      </p:sp>
      <p:sp>
        <p:nvSpPr>
          <p:cNvPr id="6" name="Місце для вмісту 5"/>
          <p:cNvSpPr>
            <a:spLocks noGrp="1"/>
          </p:cNvSpPr>
          <p:nvPr>
            <p:ph sz="quarter" idx="4"/>
          </p:nvPr>
        </p:nvSpPr>
        <p:spPr>
          <a:xfrm>
            <a:off x="6172200" y="2505075"/>
            <a:ext cx="5183188" cy="3684588"/>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p:cNvSpPr>
            <a:spLocks noGrp="1"/>
          </p:cNvSpPr>
          <p:nvPr>
            <p:ph type="dt" sz="half" idx="10"/>
          </p:nvPr>
        </p:nvSpPr>
        <p:spPr/>
        <p:txBody>
          <a:bodyPr/>
          <a:lstStyle/>
          <a:p>
            <a:fld id="{B30F5BD5-59AC-4EF9-8085-C7201B0C25BD}" type="datetimeFigureOut">
              <a:rPr lang="uk-UA" smtClean="0"/>
              <a:t>30.09.21</a:t>
            </a:fld>
            <a:endParaRPr lang="uk-UA"/>
          </a:p>
        </p:txBody>
      </p:sp>
      <p:sp>
        <p:nvSpPr>
          <p:cNvPr id="8" name="Місце для нижнього колонтитула 7"/>
          <p:cNvSpPr>
            <a:spLocks noGrp="1"/>
          </p:cNvSpPr>
          <p:nvPr>
            <p:ph type="ftr" sz="quarter" idx="11"/>
          </p:nvPr>
        </p:nvSpPr>
        <p:spPr/>
        <p:txBody>
          <a:bodyPr/>
          <a:lstStyle/>
          <a:p>
            <a:endParaRPr lang="uk-UA"/>
          </a:p>
        </p:txBody>
      </p:sp>
      <p:sp>
        <p:nvSpPr>
          <p:cNvPr id="9" name="Місце для номера слайда 8"/>
          <p:cNvSpPr>
            <a:spLocks noGrp="1"/>
          </p:cNvSpPr>
          <p:nvPr>
            <p:ph type="sldNum" sz="quarter" idx="12"/>
          </p:nvPr>
        </p:nvSpPr>
        <p:spPr/>
        <p:txBody>
          <a:bodyPr/>
          <a:lstStyle/>
          <a:p>
            <a:fld id="{CEE86003-B192-4142-946F-495E46D6B206}" type="slidenum">
              <a:rPr lang="uk-UA" smtClean="0"/>
              <a:t>‹#›</a:t>
            </a:fld>
            <a:endParaRPr lang="uk-UA"/>
          </a:p>
        </p:txBody>
      </p:sp>
    </p:spTree>
    <p:extLst>
      <p:ext uri="{BB962C8B-B14F-4D97-AF65-F5344CB8AC3E}">
        <p14:creationId xmlns:p14="http://schemas.microsoft.com/office/powerpoint/2010/main" val="2309279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дати 2"/>
          <p:cNvSpPr>
            <a:spLocks noGrp="1"/>
          </p:cNvSpPr>
          <p:nvPr>
            <p:ph type="dt" sz="half" idx="10"/>
          </p:nvPr>
        </p:nvSpPr>
        <p:spPr/>
        <p:txBody>
          <a:bodyPr/>
          <a:lstStyle/>
          <a:p>
            <a:fld id="{B30F5BD5-59AC-4EF9-8085-C7201B0C25BD}" type="datetimeFigureOut">
              <a:rPr lang="uk-UA" smtClean="0"/>
              <a:t>30.09.21</a:t>
            </a:fld>
            <a:endParaRPr lang="uk-UA"/>
          </a:p>
        </p:txBody>
      </p:sp>
      <p:sp>
        <p:nvSpPr>
          <p:cNvPr id="4" name="Місце для нижнього колонтитула 3"/>
          <p:cNvSpPr>
            <a:spLocks noGrp="1"/>
          </p:cNvSpPr>
          <p:nvPr>
            <p:ph type="ftr" sz="quarter" idx="11"/>
          </p:nvPr>
        </p:nvSpPr>
        <p:spPr/>
        <p:txBody>
          <a:bodyPr/>
          <a:lstStyle/>
          <a:p>
            <a:endParaRPr lang="uk-UA"/>
          </a:p>
        </p:txBody>
      </p:sp>
      <p:sp>
        <p:nvSpPr>
          <p:cNvPr id="5" name="Місце для номера слайда 4"/>
          <p:cNvSpPr>
            <a:spLocks noGrp="1"/>
          </p:cNvSpPr>
          <p:nvPr>
            <p:ph type="sldNum" sz="quarter" idx="12"/>
          </p:nvPr>
        </p:nvSpPr>
        <p:spPr/>
        <p:txBody>
          <a:bodyPr/>
          <a:lstStyle/>
          <a:p>
            <a:fld id="{CEE86003-B192-4142-946F-495E46D6B206}" type="slidenum">
              <a:rPr lang="uk-UA" smtClean="0"/>
              <a:t>‹#›</a:t>
            </a:fld>
            <a:endParaRPr lang="uk-UA"/>
          </a:p>
        </p:txBody>
      </p:sp>
    </p:spTree>
    <p:extLst>
      <p:ext uri="{BB962C8B-B14F-4D97-AF65-F5344CB8AC3E}">
        <p14:creationId xmlns:p14="http://schemas.microsoft.com/office/powerpoint/2010/main" val="2020838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B30F5BD5-59AC-4EF9-8085-C7201B0C25BD}" type="datetimeFigureOut">
              <a:rPr lang="uk-UA" smtClean="0"/>
              <a:t>30.09.21</a:t>
            </a:fld>
            <a:endParaRPr lang="uk-UA"/>
          </a:p>
        </p:txBody>
      </p:sp>
      <p:sp>
        <p:nvSpPr>
          <p:cNvPr id="3" name="Місце для нижнього колонтитула 2"/>
          <p:cNvSpPr>
            <a:spLocks noGrp="1"/>
          </p:cNvSpPr>
          <p:nvPr>
            <p:ph type="ftr" sz="quarter" idx="11"/>
          </p:nvPr>
        </p:nvSpPr>
        <p:spPr/>
        <p:txBody>
          <a:bodyPr/>
          <a:lstStyle/>
          <a:p>
            <a:endParaRPr lang="uk-UA"/>
          </a:p>
        </p:txBody>
      </p:sp>
      <p:sp>
        <p:nvSpPr>
          <p:cNvPr id="4" name="Місце для номера слайда 3"/>
          <p:cNvSpPr>
            <a:spLocks noGrp="1"/>
          </p:cNvSpPr>
          <p:nvPr>
            <p:ph type="sldNum" sz="quarter" idx="12"/>
          </p:nvPr>
        </p:nvSpPr>
        <p:spPr/>
        <p:txBody>
          <a:bodyPr/>
          <a:lstStyle/>
          <a:p>
            <a:fld id="{CEE86003-B192-4142-946F-495E46D6B206}" type="slidenum">
              <a:rPr lang="uk-UA" smtClean="0"/>
              <a:t>‹#›</a:t>
            </a:fld>
            <a:endParaRPr lang="uk-UA"/>
          </a:p>
        </p:txBody>
      </p:sp>
    </p:spTree>
    <p:extLst>
      <p:ext uri="{BB962C8B-B14F-4D97-AF65-F5344CB8AC3E}">
        <p14:creationId xmlns:p14="http://schemas.microsoft.com/office/powerpoint/2010/main" val="1634789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uk-UA"/>
              <a:t>Зразок заголовка</a:t>
            </a:r>
          </a:p>
        </p:txBody>
      </p:sp>
      <p:sp>
        <p:nvSpPr>
          <p:cNvPr id="3" name="Місце для вмісту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Редагувати стиль зразка тексту</a:t>
            </a:r>
          </a:p>
        </p:txBody>
      </p:sp>
      <p:sp>
        <p:nvSpPr>
          <p:cNvPr id="5" name="Місце для дати 4"/>
          <p:cNvSpPr>
            <a:spLocks noGrp="1"/>
          </p:cNvSpPr>
          <p:nvPr>
            <p:ph type="dt" sz="half" idx="10"/>
          </p:nvPr>
        </p:nvSpPr>
        <p:spPr/>
        <p:txBody>
          <a:bodyPr/>
          <a:lstStyle/>
          <a:p>
            <a:fld id="{B30F5BD5-59AC-4EF9-8085-C7201B0C25BD}" type="datetimeFigureOut">
              <a:rPr lang="uk-UA" smtClean="0"/>
              <a:t>30.09.21</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CEE86003-B192-4142-946F-495E46D6B206}" type="slidenum">
              <a:rPr lang="uk-UA" smtClean="0"/>
              <a:t>‹#›</a:t>
            </a:fld>
            <a:endParaRPr lang="uk-UA"/>
          </a:p>
        </p:txBody>
      </p:sp>
    </p:spTree>
    <p:extLst>
      <p:ext uri="{BB962C8B-B14F-4D97-AF65-F5344CB8AC3E}">
        <p14:creationId xmlns:p14="http://schemas.microsoft.com/office/powerpoint/2010/main" val="2143273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uk-UA"/>
              <a:t>Зразок заголовка</a:t>
            </a:r>
          </a:p>
        </p:txBody>
      </p:sp>
      <p:sp>
        <p:nvSpPr>
          <p:cNvPr id="3" name="Місце для зображення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Редагувати стиль зразка тексту</a:t>
            </a:r>
          </a:p>
        </p:txBody>
      </p:sp>
      <p:sp>
        <p:nvSpPr>
          <p:cNvPr id="5" name="Місце для дати 4"/>
          <p:cNvSpPr>
            <a:spLocks noGrp="1"/>
          </p:cNvSpPr>
          <p:nvPr>
            <p:ph type="dt" sz="half" idx="10"/>
          </p:nvPr>
        </p:nvSpPr>
        <p:spPr/>
        <p:txBody>
          <a:bodyPr/>
          <a:lstStyle/>
          <a:p>
            <a:fld id="{B30F5BD5-59AC-4EF9-8085-C7201B0C25BD}" type="datetimeFigureOut">
              <a:rPr lang="uk-UA" smtClean="0"/>
              <a:t>30.09.21</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CEE86003-B192-4142-946F-495E46D6B206}" type="slidenum">
              <a:rPr lang="uk-UA" smtClean="0"/>
              <a:t>‹#›</a:t>
            </a:fld>
            <a:endParaRPr lang="uk-UA"/>
          </a:p>
        </p:txBody>
      </p:sp>
    </p:spTree>
    <p:extLst>
      <p:ext uri="{BB962C8B-B14F-4D97-AF65-F5344CB8AC3E}">
        <p14:creationId xmlns:p14="http://schemas.microsoft.com/office/powerpoint/2010/main" val="2566024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a:t>Зразок заголовка</a:t>
            </a:r>
          </a:p>
        </p:txBody>
      </p:sp>
      <p:sp>
        <p:nvSpPr>
          <p:cNvPr id="3" name="Місце для тексту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F5BD5-59AC-4EF9-8085-C7201B0C25BD}" type="datetimeFigureOut">
              <a:rPr lang="uk-UA" smtClean="0"/>
              <a:t>30.09.21</a:t>
            </a:fld>
            <a:endParaRPr lang="uk-UA"/>
          </a:p>
        </p:txBody>
      </p:sp>
      <p:sp>
        <p:nvSpPr>
          <p:cNvPr id="5" name="Місце для нижнього колонтитула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Місце для номера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E86003-B192-4142-946F-495E46D6B206}" type="slidenum">
              <a:rPr lang="uk-UA" smtClean="0"/>
              <a:t>‹#›</a:t>
            </a:fld>
            <a:endParaRPr lang="uk-UA"/>
          </a:p>
        </p:txBody>
      </p:sp>
    </p:spTree>
    <p:extLst>
      <p:ext uri="{BB962C8B-B14F-4D97-AF65-F5344CB8AC3E}">
        <p14:creationId xmlns:p14="http://schemas.microsoft.com/office/powerpoint/2010/main" val="3255227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facebook.com/ifnul.international" TargetMode="External"/><Relationship Id="rId7" Type="http://schemas.openxmlformats.org/officeDocument/2006/relationships/image" Target="../media/image2.JPEG"/><Relationship Id="rId2" Type="http://schemas.openxmlformats.org/officeDocument/2006/relationships/hyperlink" Target="https://international.lnu.edu.ua/" TargetMode="Externa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hyperlink" Target="https://www.youtube.com/channel/UCsh8vTqtjG4paV3kRHB8S2A" TargetMode="External"/><Relationship Id="rId4" Type="http://schemas.openxmlformats.org/officeDocument/2006/relationships/hyperlink" Target="https://www.instagram.com/ifnul.internationa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projects.lnu.edu.ua/interadis/"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projects.lnu.edu.ua/interadis/"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drive.google.com/drive/folders/1SVCnJFgh6D2UAiY7j83msw6U81m1znVV"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32057" y="1297817"/>
            <a:ext cx="11087100" cy="3479800"/>
          </a:xfrm>
        </p:spPr>
        <p:txBody>
          <a:bodyPr>
            <a:normAutofit fontScale="90000"/>
          </a:bodyPr>
          <a:lstStyle/>
          <a:p>
            <a:pPr lvl="0">
              <a:spcBef>
                <a:spcPts val="0"/>
              </a:spcBef>
            </a:pPr>
            <a:br>
              <a:rPr lang="uk-UA" sz="5300" b="1" dirty="0"/>
            </a:br>
            <a:br>
              <a:rPr lang="uk-UA" sz="5300" b="1" dirty="0"/>
            </a:br>
            <a:r>
              <a:rPr lang="uk-UA" sz="5300" b="1" dirty="0"/>
              <a:t>ПРЕВЕНТИВНИЙ МОНІТОРИНГ проекту </a:t>
            </a:r>
            <a:br>
              <a:rPr lang="en-US" sz="5300" b="1" dirty="0"/>
            </a:br>
            <a:br>
              <a:rPr lang="uk-UA" sz="6700" b="1" dirty="0"/>
            </a:br>
            <a:r>
              <a:rPr lang="en-US" sz="3100" b="1" dirty="0"/>
              <a:t>“</a:t>
            </a:r>
            <a:r>
              <a:rPr lang="uk-UA" sz="3100" b="1" dirty="0"/>
              <a:t>INT</a:t>
            </a:r>
            <a:r>
              <a:rPr lang="en-GB" sz="3100" b="1" dirty="0"/>
              <a:t>ERADIS: </a:t>
            </a:r>
            <a:r>
              <a:rPr lang="uk-UA" sz="3100" b="1" dirty="0"/>
              <a:t>Інтеграція та адаптація іноземних студентів</a:t>
            </a:r>
            <a:r>
              <a:rPr lang="en-US" sz="3100" b="1" dirty="0"/>
              <a:t>”</a:t>
            </a:r>
            <a:br>
              <a:rPr lang="uk-UA" sz="3100" b="1" dirty="0"/>
            </a:br>
            <a:br>
              <a:rPr lang="uk-UA" b="1" dirty="0"/>
            </a:br>
            <a:r>
              <a:rPr lang="uk-UA" sz="3300" b="1" i="1" dirty="0">
                <a:solidFill>
                  <a:prstClr val="black"/>
                </a:solidFill>
                <a:latin typeface="Calibri"/>
                <a:ea typeface="+mn-ea"/>
                <a:cs typeface="+mn-cs"/>
              </a:rPr>
              <a:t>Львівський національний університет імені Івана Франка</a:t>
            </a:r>
            <a:endParaRPr lang="uk-UA" b="1" dirty="0"/>
          </a:p>
        </p:txBody>
      </p:sp>
      <p:pic>
        <p:nvPicPr>
          <p:cNvPr id="1028" name="Picture 4" descr="Результат пошуку зображень за запитом &quot;tempus logo&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27893" y="6167670"/>
            <a:ext cx="2323429" cy="663751"/>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4">
            <a:extLst>
              <a:ext uri="{FF2B5EF4-FFF2-40B4-BE49-F238E27FC236}">
                <a16:creationId xmlns:a16="http://schemas.microsoft.com/office/drawing/2014/main" id="{5AFD66D2-9E57-964E-9071-CE444608B55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Obraz 8">
            <a:extLst>
              <a:ext uri="{FF2B5EF4-FFF2-40B4-BE49-F238E27FC236}">
                <a16:creationId xmlns:a16="http://schemas.microsoft.com/office/drawing/2014/main" id="{FC2BEF6C-FDAE-BC4F-BD16-55D523E190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57" y="5163566"/>
            <a:ext cx="3205201" cy="1521590"/>
          </a:xfrm>
          <a:prstGeom prst="rect">
            <a:avLst/>
          </a:prstGeom>
        </p:spPr>
      </p:pic>
    </p:spTree>
    <p:extLst>
      <p:ext uri="{BB962C8B-B14F-4D97-AF65-F5344CB8AC3E}">
        <p14:creationId xmlns:p14="http://schemas.microsoft.com/office/powerpoint/2010/main" val="3907042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33921"/>
            <a:ext cx="10515600" cy="1473200"/>
          </a:xfrm>
        </p:spPr>
        <p:txBody>
          <a:bodyPr>
            <a:normAutofit fontScale="90000"/>
          </a:bodyPr>
          <a:lstStyle/>
          <a:p>
            <a:pPr algn="ctr"/>
            <a:br>
              <a:rPr lang="uk-UA" dirty="0"/>
            </a:br>
            <a:r>
              <a:rPr lang="uk-UA" sz="3100" b="1" dirty="0"/>
              <a:t>ВПРОВАДЖЕННЯ проекту</a:t>
            </a:r>
            <a:r>
              <a:rPr lang="en-US" sz="3100" b="1" dirty="0"/>
              <a:t>.</a:t>
            </a:r>
            <a:r>
              <a:rPr lang="uk-UA" sz="3100" b="1" dirty="0"/>
              <a:t> </a:t>
            </a:r>
            <a:br>
              <a:rPr lang="uk-UA" sz="3100" b="1" dirty="0"/>
            </a:br>
            <a:r>
              <a:rPr lang="uk-UA" sz="3100" b="1" dirty="0"/>
              <a:t>Проведені заходи, досягнуті результати, сформовані продукти </a:t>
            </a:r>
            <a:br>
              <a:rPr lang="uk-UA" sz="3100" b="1" dirty="0"/>
            </a:br>
            <a:br>
              <a:rPr lang="uk-UA" sz="3100" b="1" dirty="0"/>
            </a:br>
            <a:endParaRPr lang="uk-UA" sz="3100" b="1" dirty="0"/>
          </a:p>
        </p:txBody>
      </p:sp>
      <p:sp>
        <p:nvSpPr>
          <p:cNvPr id="3" name="Місце для вмісту 2"/>
          <p:cNvSpPr>
            <a:spLocks noGrp="1"/>
          </p:cNvSpPr>
          <p:nvPr>
            <p:ph idx="1"/>
          </p:nvPr>
        </p:nvSpPr>
        <p:spPr>
          <a:xfrm>
            <a:off x="139700" y="1719808"/>
            <a:ext cx="11912600" cy="4672937"/>
          </a:xfrm>
        </p:spPr>
        <p:txBody>
          <a:bodyPr>
            <a:noAutofit/>
          </a:bodyPr>
          <a:lstStyle/>
          <a:p>
            <a:r>
              <a:rPr lang="uk-UA" sz="2000" dirty="0"/>
              <a:t>Що уже виконано? Яких результатів уже досягнуто? Що ще планується виконати? Чи зіштовхувались із труднощами у процесі виконання завдань за Робочими пакетами? </a:t>
            </a:r>
            <a:r>
              <a:rPr lang="en-US" sz="2000" dirty="0" err="1"/>
              <a:t>Вкажіть</a:t>
            </a:r>
            <a:endParaRPr lang="uk-UA" sz="2000" dirty="0"/>
          </a:p>
          <a:p>
            <a:pPr marL="0" indent="0">
              <a:buNone/>
            </a:pPr>
            <a:r>
              <a:rPr lang="uk-UA" sz="2000" i="1" dirty="0">
                <a:solidFill>
                  <a:schemeClr val="accent1"/>
                </a:solidFill>
              </a:rPr>
              <a:t>2.7 Наразі інформацію для іноземних студентів можна знайти на сайті відділу міжнародних відносин (</a:t>
            </a:r>
            <a:r>
              <a:rPr lang="uk-UA" sz="2000" i="1" dirty="0" err="1">
                <a:solidFill>
                  <a:schemeClr val="accent1"/>
                </a:solidFill>
              </a:rPr>
              <a:t>лінк</a:t>
            </a:r>
            <a:r>
              <a:rPr lang="uk-UA" sz="2000" i="1" dirty="0">
                <a:solidFill>
                  <a:schemeClr val="accent1"/>
                </a:solidFill>
              </a:rPr>
              <a:t>: </a:t>
            </a:r>
            <a:r>
              <a:rPr lang="pl-PL" sz="2000" i="1" dirty="0">
                <a:solidFill>
                  <a:schemeClr val="accent1"/>
                </a:solidFill>
                <a:hlinkClick r:id="rId2"/>
              </a:rPr>
              <a:t>https://international.lnu.edu.ua/</a:t>
            </a:r>
            <a:r>
              <a:rPr lang="uk-UA" sz="2000" i="1" dirty="0">
                <a:solidFill>
                  <a:schemeClr val="accent1"/>
                </a:solidFill>
              </a:rPr>
              <a:t> ), а також у соціальних мережах (</a:t>
            </a:r>
            <a:r>
              <a:rPr lang="en-GB" sz="2000" i="1" dirty="0">
                <a:solidFill>
                  <a:schemeClr val="accent1"/>
                </a:solidFill>
              </a:rPr>
              <a:t>Facebook:</a:t>
            </a:r>
            <a:r>
              <a:rPr lang="uk-UA" sz="2000" i="1" dirty="0">
                <a:solidFill>
                  <a:schemeClr val="accent1"/>
                </a:solidFill>
              </a:rPr>
              <a:t> </a:t>
            </a:r>
            <a:r>
              <a:rPr lang="pl-PL" sz="2000" i="1" dirty="0">
                <a:solidFill>
                  <a:schemeClr val="accent1"/>
                </a:solidFill>
                <a:hlinkClick r:id="rId3"/>
              </a:rPr>
              <a:t>https://www.facebook.com/ifnul.international</a:t>
            </a:r>
            <a:r>
              <a:rPr lang="uk-UA" sz="2000" i="1" dirty="0">
                <a:solidFill>
                  <a:schemeClr val="accent1"/>
                </a:solidFill>
              </a:rPr>
              <a:t> </a:t>
            </a:r>
            <a:r>
              <a:rPr lang="en-GB" sz="2000" i="1" dirty="0">
                <a:solidFill>
                  <a:schemeClr val="accent1"/>
                </a:solidFill>
              </a:rPr>
              <a:t> Instagram:</a:t>
            </a:r>
            <a:r>
              <a:rPr lang="uk-UA" sz="2000" i="1" dirty="0">
                <a:solidFill>
                  <a:schemeClr val="accent1"/>
                </a:solidFill>
              </a:rPr>
              <a:t> </a:t>
            </a:r>
            <a:r>
              <a:rPr lang="pl-PL" sz="2000" i="1" dirty="0">
                <a:solidFill>
                  <a:schemeClr val="accent1"/>
                </a:solidFill>
                <a:hlinkClick r:id="rId4"/>
              </a:rPr>
              <a:t>https://www.instagram.com/ifnul.international/</a:t>
            </a:r>
            <a:r>
              <a:rPr lang="uk-UA" sz="2000" i="1" dirty="0">
                <a:solidFill>
                  <a:schemeClr val="accent1"/>
                </a:solidFill>
              </a:rPr>
              <a:t> </a:t>
            </a:r>
            <a:r>
              <a:rPr lang="en-GB" sz="2000" i="1" dirty="0">
                <a:solidFill>
                  <a:schemeClr val="accent1"/>
                </a:solidFill>
              </a:rPr>
              <a:t>). </a:t>
            </a:r>
            <a:r>
              <a:rPr lang="uk-UA" sz="2000" i="1" dirty="0">
                <a:solidFill>
                  <a:schemeClr val="accent1"/>
                </a:solidFill>
              </a:rPr>
              <a:t>У соціальних мережах інформація здебільшого орієнтована на українських студентів, проте зараз Центр маркетингу та розвитку працює над </a:t>
            </a:r>
            <a:r>
              <a:rPr lang="uk-UA" sz="2000" i="1" dirty="0" err="1">
                <a:solidFill>
                  <a:schemeClr val="accent1"/>
                </a:solidFill>
              </a:rPr>
              <a:t>промо</a:t>
            </a:r>
            <a:r>
              <a:rPr lang="uk-UA" sz="2000" i="1" dirty="0">
                <a:solidFill>
                  <a:schemeClr val="accent1"/>
                </a:solidFill>
              </a:rPr>
              <a:t> стратегією для іноземних студентів. Крім того, у Львівському університеті є власний </a:t>
            </a:r>
            <a:r>
              <a:rPr lang="en-GB" sz="2000" i="1" dirty="0">
                <a:solidFill>
                  <a:schemeClr val="accent1"/>
                </a:solidFill>
              </a:rPr>
              <a:t>YouTube </a:t>
            </a:r>
            <a:r>
              <a:rPr lang="uk-UA" sz="2000" i="1" dirty="0">
                <a:solidFill>
                  <a:schemeClr val="accent1"/>
                </a:solidFill>
              </a:rPr>
              <a:t>канал (</a:t>
            </a:r>
            <a:r>
              <a:rPr lang="uk-UA" sz="2000" i="1" dirty="0" err="1">
                <a:solidFill>
                  <a:schemeClr val="accent1"/>
                </a:solidFill>
              </a:rPr>
              <a:t>лінк</a:t>
            </a:r>
            <a:r>
              <a:rPr lang="uk-UA" sz="2000" i="1" dirty="0">
                <a:solidFill>
                  <a:schemeClr val="accent1"/>
                </a:solidFill>
              </a:rPr>
              <a:t>: </a:t>
            </a:r>
            <a:r>
              <a:rPr lang="pl-PL" sz="2000" i="1" dirty="0">
                <a:solidFill>
                  <a:schemeClr val="accent1"/>
                </a:solidFill>
                <a:hlinkClick r:id="rId5"/>
              </a:rPr>
              <a:t>https://www.youtube.com/channel/UCsh8vTqtjG4paV3kRHB8S2A</a:t>
            </a:r>
            <a:r>
              <a:rPr lang="uk-UA" sz="2000" i="1" dirty="0">
                <a:solidFill>
                  <a:schemeClr val="accent1"/>
                </a:solidFill>
              </a:rPr>
              <a:t> ),  де заплановано запровадити окремі рубрики для іноземців. Крім того, триває робота над створенням повністю нового веб-сайту відділу, що має стати своєрідним порталом з розгалуженим функціоналом. До роботи над сайтом залучений Центр маркетингу та розвитку та Центр мережевих технологій та ІТ підтримки. Станом на зараз укладено дерево сайту та розроблено ТЗ, що передано до технічних фахівців. </a:t>
            </a:r>
            <a:endParaRPr lang="uk-UA" sz="3200" dirty="0"/>
          </a:p>
        </p:txBody>
      </p:sp>
      <p:pic>
        <p:nvPicPr>
          <p:cNvPr id="5" name="Picture 4" descr="Результат пошуку зображень за запитом &quot;tempus logo&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95692" y="6127636"/>
            <a:ext cx="2556608" cy="730364"/>
          </a:xfrm>
          <a:prstGeom prst="rect">
            <a:avLst/>
          </a:prstGeom>
          <a:noFill/>
          <a:extLst>
            <a:ext uri="{909E8E84-426E-40DD-AFC4-6F175D3DCCD1}">
              <a14:hiddenFill xmlns:a14="http://schemas.microsoft.com/office/drawing/2010/main">
                <a:solidFill>
                  <a:srgbClr val="FFFFFF"/>
                </a:solidFill>
              </a14:hiddenFill>
            </a:ext>
          </a:extLst>
        </p:spPr>
      </p:pic>
      <p:pic>
        <p:nvPicPr>
          <p:cNvPr id="7" name="Obraz 6">
            <a:extLst>
              <a:ext uri="{FF2B5EF4-FFF2-40B4-BE49-F238E27FC236}">
                <a16:creationId xmlns:a16="http://schemas.microsoft.com/office/drawing/2014/main" id="{96F44B20-EFA8-8043-BA1A-2346B27F13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956" y="5993715"/>
            <a:ext cx="1538498" cy="730364"/>
          </a:xfrm>
          <a:prstGeom prst="rect">
            <a:avLst/>
          </a:prstGeom>
        </p:spPr>
      </p:pic>
    </p:spTree>
    <p:extLst>
      <p:ext uri="{BB962C8B-B14F-4D97-AF65-F5344CB8AC3E}">
        <p14:creationId xmlns:p14="http://schemas.microsoft.com/office/powerpoint/2010/main" val="709955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33921"/>
            <a:ext cx="10515600" cy="1473200"/>
          </a:xfrm>
        </p:spPr>
        <p:txBody>
          <a:bodyPr>
            <a:normAutofit fontScale="90000"/>
          </a:bodyPr>
          <a:lstStyle/>
          <a:p>
            <a:pPr algn="ctr"/>
            <a:br>
              <a:rPr lang="uk-UA" dirty="0"/>
            </a:br>
            <a:r>
              <a:rPr lang="uk-UA" sz="3100" b="1" dirty="0"/>
              <a:t>ВПРОВАДЖЕННЯ проекту</a:t>
            </a:r>
            <a:r>
              <a:rPr lang="en-US" sz="3100" b="1" dirty="0"/>
              <a:t>.</a:t>
            </a:r>
            <a:r>
              <a:rPr lang="uk-UA" sz="3100" b="1" dirty="0"/>
              <a:t> </a:t>
            </a:r>
            <a:br>
              <a:rPr lang="uk-UA" sz="3100" b="1" dirty="0"/>
            </a:br>
            <a:r>
              <a:rPr lang="uk-UA" sz="3100" b="1" dirty="0"/>
              <a:t>Проведені заходи, досягнуті результати, сформовані продукти </a:t>
            </a:r>
            <a:br>
              <a:rPr lang="uk-UA" sz="3100" b="1" dirty="0"/>
            </a:br>
            <a:br>
              <a:rPr lang="uk-UA" sz="3100" b="1" dirty="0"/>
            </a:br>
            <a:endParaRPr lang="uk-UA" sz="3100" b="1" dirty="0"/>
          </a:p>
        </p:txBody>
      </p:sp>
      <p:sp>
        <p:nvSpPr>
          <p:cNvPr id="3" name="Місце для вмісту 2"/>
          <p:cNvSpPr>
            <a:spLocks noGrp="1"/>
          </p:cNvSpPr>
          <p:nvPr>
            <p:ph idx="1"/>
          </p:nvPr>
        </p:nvSpPr>
        <p:spPr>
          <a:xfrm>
            <a:off x="139700" y="1719808"/>
            <a:ext cx="11912600" cy="4672937"/>
          </a:xfrm>
        </p:spPr>
        <p:txBody>
          <a:bodyPr>
            <a:noAutofit/>
          </a:bodyPr>
          <a:lstStyle/>
          <a:p>
            <a:r>
              <a:rPr lang="uk-UA" sz="2000" dirty="0"/>
              <a:t>Що уже виконано? Яких результатів уже досягнуто? Що ще планується виконати? Чи зіштовхувались із труднощами у процесі виконання завдань за Робочими пакетами? </a:t>
            </a:r>
            <a:r>
              <a:rPr lang="en-US" sz="2000" dirty="0" err="1"/>
              <a:t>Вкажіть</a:t>
            </a:r>
            <a:endParaRPr lang="uk-UA" sz="2000" dirty="0"/>
          </a:p>
          <a:p>
            <a:pPr marL="0" indent="0">
              <a:buNone/>
            </a:pPr>
            <a:r>
              <a:rPr lang="uk-UA" sz="2000" i="1" dirty="0">
                <a:solidFill>
                  <a:schemeClr val="accent1"/>
                </a:solidFill>
              </a:rPr>
              <a:t>Менеджмент:</a:t>
            </a:r>
          </a:p>
          <a:p>
            <a:pPr marL="0" indent="0">
              <a:buNone/>
            </a:pPr>
            <a:r>
              <a:rPr lang="uk-UA" sz="2000" i="1" dirty="0">
                <a:solidFill>
                  <a:schemeClr val="accent1"/>
                </a:solidFill>
              </a:rPr>
              <a:t>- Проведено першу зустріч</a:t>
            </a:r>
          </a:p>
          <a:p>
            <a:pPr>
              <a:buFontTx/>
              <a:buChar char="-"/>
            </a:pPr>
            <a:r>
              <a:rPr lang="uk-UA" sz="2000" i="1" dirty="0">
                <a:solidFill>
                  <a:schemeClr val="accent1"/>
                </a:solidFill>
              </a:rPr>
              <a:t>Підписано партнерську угоду</a:t>
            </a:r>
          </a:p>
          <a:p>
            <a:pPr>
              <a:buFontTx/>
              <a:buChar char="-"/>
            </a:pPr>
            <a:r>
              <a:rPr lang="uk-UA" sz="2000" i="1" dirty="0">
                <a:solidFill>
                  <a:schemeClr val="accent1"/>
                </a:solidFill>
              </a:rPr>
              <a:t>Обрано команду </a:t>
            </a:r>
            <a:r>
              <a:rPr lang="uk-UA" sz="2000" i="1" dirty="0" err="1">
                <a:solidFill>
                  <a:schemeClr val="accent1"/>
                </a:solidFill>
              </a:rPr>
              <a:t>проєкту</a:t>
            </a:r>
            <a:r>
              <a:rPr lang="uk-UA" sz="2000" i="1" dirty="0">
                <a:solidFill>
                  <a:schemeClr val="accent1"/>
                </a:solidFill>
              </a:rPr>
              <a:t> </a:t>
            </a:r>
          </a:p>
          <a:p>
            <a:pPr>
              <a:buFontTx/>
              <a:buChar char="-"/>
            </a:pPr>
            <a:endParaRPr lang="uk-UA" sz="2000" i="1" dirty="0">
              <a:solidFill>
                <a:schemeClr val="accent1"/>
              </a:solidFill>
            </a:endParaRPr>
          </a:p>
          <a:p>
            <a:pPr>
              <a:buFontTx/>
              <a:buChar char="-"/>
            </a:pPr>
            <a:endParaRPr lang="uk-UA" sz="2000" i="1" dirty="0">
              <a:solidFill>
                <a:schemeClr val="accent1"/>
              </a:solidFill>
            </a:endParaRPr>
          </a:p>
          <a:p>
            <a:pPr marL="0" indent="0">
              <a:buNone/>
            </a:pPr>
            <a:endParaRPr lang="uk-UA" sz="2000" i="1" dirty="0">
              <a:solidFill>
                <a:schemeClr val="accent1"/>
              </a:solidFill>
            </a:endParaRPr>
          </a:p>
        </p:txBody>
      </p:sp>
      <p:pic>
        <p:nvPicPr>
          <p:cNvPr id="5" name="Picture 4" descr="Результат пошуку зображень за запитом &quot;tempus logo&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95692" y="6127636"/>
            <a:ext cx="2556608" cy="730364"/>
          </a:xfrm>
          <a:prstGeom prst="rect">
            <a:avLst/>
          </a:prstGeom>
          <a:noFill/>
          <a:extLst>
            <a:ext uri="{909E8E84-426E-40DD-AFC4-6F175D3DCCD1}">
              <a14:hiddenFill xmlns:a14="http://schemas.microsoft.com/office/drawing/2010/main">
                <a:solidFill>
                  <a:srgbClr val="FFFFFF"/>
                </a:solidFill>
              </a14:hiddenFill>
            </a:ext>
          </a:extLst>
        </p:spPr>
      </p:pic>
      <p:pic>
        <p:nvPicPr>
          <p:cNvPr id="6" name="Obraz 5">
            <a:extLst>
              <a:ext uri="{FF2B5EF4-FFF2-40B4-BE49-F238E27FC236}">
                <a16:creationId xmlns:a16="http://schemas.microsoft.com/office/drawing/2014/main" id="{399C1CD3-C4B8-3B43-8309-B112E2995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7610" y="2538703"/>
            <a:ext cx="6346190" cy="2355060"/>
          </a:xfrm>
          <a:prstGeom prst="rect">
            <a:avLst/>
          </a:prstGeom>
        </p:spPr>
      </p:pic>
      <p:pic>
        <p:nvPicPr>
          <p:cNvPr id="9" name="Obraz 8">
            <a:extLst>
              <a:ext uri="{FF2B5EF4-FFF2-40B4-BE49-F238E27FC236}">
                <a16:creationId xmlns:a16="http://schemas.microsoft.com/office/drawing/2014/main" id="{921669B8-F017-9044-AEEE-9160BF2927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00" y="5908072"/>
            <a:ext cx="1538498" cy="730364"/>
          </a:xfrm>
          <a:prstGeom prst="rect">
            <a:avLst/>
          </a:prstGeom>
        </p:spPr>
      </p:pic>
    </p:spTree>
    <p:extLst>
      <p:ext uri="{BB962C8B-B14F-4D97-AF65-F5344CB8AC3E}">
        <p14:creationId xmlns:p14="http://schemas.microsoft.com/office/powerpoint/2010/main" val="1886721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2699"/>
            <a:ext cx="10515600" cy="1739900"/>
          </a:xfrm>
        </p:spPr>
        <p:txBody>
          <a:bodyPr>
            <a:normAutofit fontScale="90000"/>
          </a:bodyPr>
          <a:lstStyle/>
          <a:p>
            <a:pPr algn="ctr"/>
            <a:br>
              <a:rPr lang="uk-UA" dirty="0"/>
            </a:br>
            <a:r>
              <a:rPr lang="uk-UA" sz="3100" b="1" dirty="0"/>
              <a:t>ВПРОВАДЖЕННЯ проекту</a:t>
            </a:r>
            <a:r>
              <a:rPr lang="en-US" sz="3100" b="1" dirty="0"/>
              <a:t>.</a:t>
            </a:r>
            <a:r>
              <a:rPr lang="uk-UA" sz="3100" b="1" dirty="0"/>
              <a:t> </a:t>
            </a:r>
            <a:br>
              <a:rPr lang="uk-UA" sz="3100" b="1" dirty="0"/>
            </a:br>
            <a:r>
              <a:rPr lang="uk-UA" sz="3100" b="1" dirty="0"/>
              <a:t>Заходи із забезпечення якості</a:t>
            </a:r>
            <a:br>
              <a:rPr lang="uk-UA" b="1" i="1" dirty="0"/>
            </a:br>
            <a:endParaRPr lang="uk-UA" b="1" i="1" dirty="0"/>
          </a:p>
        </p:txBody>
      </p:sp>
      <p:sp>
        <p:nvSpPr>
          <p:cNvPr id="3" name="Місце для вмісту 2"/>
          <p:cNvSpPr>
            <a:spLocks noGrp="1"/>
          </p:cNvSpPr>
          <p:nvPr>
            <p:ph idx="1"/>
          </p:nvPr>
        </p:nvSpPr>
        <p:spPr>
          <a:xfrm>
            <a:off x="622300" y="1752600"/>
            <a:ext cx="11188700" cy="4381500"/>
          </a:xfrm>
        </p:spPr>
        <p:txBody>
          <a:bodyPr>
            <a:normAutofit/>
          </a:bodyPr>
          <a:lstStyle/>
          <a:p>
            <a:r>
              <a:rPr lang="uk-UA" sz="2000" dirty="0"/>
              <a:t>Чи є План із забезпечення якості проекту? Хто у проекті відповідає за реалізацію Плану із забезпечення якості проекту? Що уже виконано із даного Плану?  Надайте приклади, будь ласка. Чи є у проекті незалежний зовнішній </a:t>
            </a:r>
            <a:r>
              <a:rPr lang="uk-UA" sz="2000" dirty="0" err="1"/>
              <a:t>евалюатор</a:t>
            </a:r>
            <a:r>
              <a:rPr lang="uk-UA" sz="2000" dirty="0"/>
              <a:t> ? Якщо так, то за якими критеріями Ви обирали його ?</a:t>
            </a:r>
            <a:endParaRPr lang="en-GB" sz="2000" dirty="0"/>
          </a:p>
          <a:p>
            <a:pPr marL="0" indent="0">
              <a:buNone/>
            </a:pPr>
            <a:r>
              <a:rPr lang="uk-UA" sz="2000" i="1" dirty="0">
                <a:solidFill>
                  <a:schemeClr val="accent1"/>
                </a:solidFill>
              </a:rPr>
              <a:t>Заходи із забезпечення якості проекту включають в себе опитування учасників навчальних візитів та підготовку звітів з якості із залученням експертів </a:t>
            </a:r>
            <a:r>
              <a:rPr lang="pl-PL" sz="2000" i="1" dirty="0" err="1">
                <a:solidFill>
                  <a:schemeClr val="accent1"/>
                </a:solidFill>
              </a:rPr>
              <a:t>Hultgren</a:t>
            </a:r>
            <a:r>
              <a:rPr lang="pl-PL" sz="2000" i="1" dirty="0">
                <a:solidFill>
                  <a:schemeClr val="accent1"/>
                </a:solidFill>
              </a:rPr>
              <a:t> </a:t>
            </a:r>
            <a:r>
              <a:rPr lang="pl-PL" sz="2000" i="1" dirty="0" err="1">
                <a:solidFill>
                  <a:schemeClr val="accent1"/>
                </a:solidFill>
              </a:rPr>
              <a:t>Nachhaltigkeitsberatung</a:t>
            </a:r>
            <a:r>
              <a:rPr lang="pl-PL" sz="2000" i="1" dirty="0">
                <a:solidFill>
                  <a:schemeClr val="accent1"/>
                </a:solidFill>
              </a:rPr>
              <a:t> UG.</a:t>
            </a:r>
            <a:r>
              <a:rPr lang="uk-UA" sz="2000" i="1" dirty="0">
                <a:solidFill>
                  <a:schemeClr val="accent1"/>
                </a:solidFill>
              </a:rPr>
              <a:t> Це й же партнер відповідальний за план забезпечення якості у </a:t>
            </a:r>
            <a:r>
              <a:rPr lang="uk-UA" sz="2000" i="1" dirty="0" err="1">
                <a:solidFill>
                  <a:schemeClr val="accent1"/>
                </a:solidFill>
              </a:rPr>
              <a:t>проєкті</a:t>
            </a:r>
            <a:r>
              <a:rPr lang="uk-UA" sz="2000" i="1" dirty="0">
                <a:solidFill>
                  <a:schemeClr val="accent1"/>
                </a:solidFill>
              </a:rPr>
              <a:t>.</a:t>
            </a:r>
          </a:p>
          <a:p>
            <a:pPr marL="0" indent="0">
              <a:buNone/>
            </a:pPr>
            <a:endParaRPr lang="uk-UA" sz="3600" dirty="0"/>
          </a:p>
          <a:p>
            <a:endParaRPr lang="uk-UA" dirty="0"/>
          </a:p>
        </p:txBody>
      </p:sp>
      <p:pic>
        <p:nvPicPr>
          <p:cNvPr id="5" name="Picture 4" descr="Результат пошуку зображень за запитом &quot;tempus logo&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5838" y="5927491"/>
            <a:ext cx="3257207" cy="930509"/>
          </a:xfrm>
          <a:prstGeom prst="rect">
            <a:avLst/>
          </a:prstGeom>
          <a:noFill/>
          <a:extLst>
            <a:ext uri="{909E8E84-426E-40DD-AFC4-6F175D3DCCD1}">
              <a14:hiddenFill xmlns:a14="http://schemas.microsoft.com/office/drawing/2010/main">
                <a:solidFill>
                  <a:srgbClr val="FFFFFF"/>
                </a:solidFill>
              </a14:hiddenFill>
            </a:ext>
          </a:extLst>
        </p:spPr>
      </p:pic>
      <p:pic>
        <p:nvPicPr>
          <p:cNvPr id="6" name="Obraz 5">
            <a:extLst>
              <a:ext uri="{FF2B5EF4-FFF2-40B4-BE49-F238E27FC236}">
                <a16:creationId xmlns:a16="http://schemas.microsoft.com/office/drawing/2014/main" id="{8E931A98-3378-E24C-9191-3CF85E22E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132" y="5778749"/>
            <a:ext cx="1538498" cy="730364"/>
          </a:xfrm>
          <a:prstGeom prst="rect">
            <a:avLst/>
          </a:prstGeom>
        </p:spPr>
      </p:pic>
    </p:spTree>
    <p:extLst>
      <p:ext uri="{BB962C8B-B14F-4D97-AF65-F5344CB8AC3E}">
        <p14:creationId xmlns:p14="http://schemas.microsoft.com/office/powerpoint/2010/main" val="1451511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6049"/>
            <a:ext cx="11112500" cy="1696688"/>
          </a:xfrm>
        </p:spPr>
        <p:txBody>
          <a:bodyPr>
            <a:normAutofit/>
          </a:bodyPr>
          <a:lstStyle/>
          <a:p>
            <a:pPr algn="ctr"/>
            <a:r>
              <a:rPr lang="uk-UA" sz="2800" b="1" dirty="0"/>
              <a:t>ВПРОВАДЖЕННЯ проекту. </a:t>
            </a:r>
            <a:br>
              <a:rPr lang="uk-UA" sz="2800" b="1" dirty="0"/>
            </a:br>
            <a:r>
              <a:rPr lang="uk-UA" sz="2800" b="1" dirty="0"/>
              <a:t>Візуалізація. </a:t>
            </a:r>
            <a:r>
              <a:rPr lang="uk-UA" sz="2800" b="1" dirty="0" err="1"/>
              <a:t>Вебсайт</a:t>
            </a:r>
            <a:r>
              <a:rPr lang="uk-UA" sz="2800" b="1" dirty="0"/>
              <a:t> </a:t>
            </a:r>
            <a:br>
              <a:rPr lang="uk-UA" sz="2800" b="1" dirty="0"/>
            </a:br>
            <a:r>
              <a:rPr lang="uk-UA" sz="2800" b="1" i="1" dirty="0"/>
              <a:t>(відповідно до зобов'язань ст.1.10.8</a:t>
            </a:r>
            <a:r>
              <a:rPr lang="en-US" sz="2800" b="1" i="1" dirty="0"/>
              <a:t>-9</a:t>
            </a:r>
            <a:r>
              <a:rPr lang="uk-UA" sz="2800" b="1" i="1" dirty="0"/>
              <a:t> Грантової угоди)</a:t>
            </a:r>
          </a:p>
        </p:txBody>
      </p:sp>
      <p:sp>
        <p:nvSpPr>
          <p:cNvPr id="3" name="Місце для вмісту 2"/>
          <p:cNvSpPr>
            <a:spLocks noGrp="1"/>
          </p:cNvSpPr>
          <p:nvPr>
            <p:ph idx="1"/>
          </p:nvPr>
        </p:nvSpPr>
        <p:spPr>
          <a:xfrm>
            <a:off x="469900" y="1842737"/>
            <a:ext cx="11480800" cy="4704111"/>
          </a:xfrm>
        </p:spPr>
        <p:txBody>
          <a:bodyPr>
            <a:normAutofit/>
          </a:bodyPr>
          <a:lstStyle/>
          <a:p>
            <a:r>
              <a:rPr lang="uk-UA" sz="1800" dirty="0"/>
              <a:t>Чи дотримується проект вимог донора щодо візуалізації проекту у своїй інституції? Чи є стратегія/план/заплановані заходи щодо візуалізації проекту? </a:t>
            </a:r>
          </a:p>
          <a:p>
            <a:pPr marL="0" indent="0">
              <a:buNone/>
            </a:pPr>
            <a:r>
              <a:rPr lang="uk-UA" sz="2000" i="1" dirty="0">
                <a:solidFill>
                  <a:schemeClr val="accent1"/>
                </a:solidFill>
              </a:rPr>
              <a:t>Проект дотримується усіх вимог донора щодо  візуалізації. </a:t>
            </a:r>
            <a:r>
              <a:rPr lang="uk-UA" sz="2000" i="1" dirty="0" err="1">
                <a:solidFill>
                  <a:schemeClr val="accent1"/>
                </a:solidFill>
              </a:rPr>
              <a:t>Лого</a:t>
            </a:r>
            <a:r>
              <a:rPr lang="uk-UA" sz="2000" i="1" dirty="0">
                <a:solidFill>
                  <a:schemeClr val="accent1"/>
                </a:solidFill>
              </a:rPr>
              <a:t> програми </a:t>
            </a:r>
            <a:r>
              <a:rPr lang="uk-UA" sz="2000" i="1" dirty="0" err="1">
                <a:solidFill>
                  <a:schemeClr val="accent1"/>
                </a:solidFill>
              </a:rPr>
              <a:t>Еразмус</a:t>
            </a:r>
            <a:r>
              <a:rPr lang="uk-UA" sz="2000" i="1" dirty="0">
                <a:solidFill>
                  <a:schemeClr val="accent1"/>
                </a:solidFill>
              </a:rPr>
              <a:t>+ та проекту </a:t>
            </a:r>
            <a:r>
              <a:rPr lang="pl-PL" sz="2000" i="1" dirty="0">
                <a:solidFill>
                  <a:schemeClr val="accent1"/>
                </a:solidFill>
              </a:rPr>
              <a:t>INTERADIS </a:t>
            </a:r>
            <a:r>
              <a:rPr lang="uk-UA" sz="2000" i="1" dirty="0">
                <a:solidFill>
                  <a:schemeClr val="accent1"/>
                </a:solidFill>
              </a:rPr>
              <a:t>розміщено на відповідних ресурсах університету, також візуалізація забезпечується під час публікації новин та інформації за проектом на сайті та у соціальних мережах. Заплановано подальше висвітлення результатів із використанням </a:t>
            </a:r>
            <a:r>
              <a:rPr lang="uk-UA" sz="2000" i="1" dirty="0" err="1">
                <a:solidFill>
                  <a:schemeClr val="accent1"/>
                </a:solidFill>
              </a:rPr>
              <a:t>айдентики</a:t>
            </a:r>
            <a:r>
              <a:rPr lang="uk-UA" sz="2000" i="1" dirty="0">
                <a:solidFill>
                  <a:schemeClr val="accent1"/>
                </a:solidFill>
              </a:rPr>
              <a:t> проекту. </a:t>
            </a:r>
          </a:p>
          <a:p>
            <a:r>
              <a:rPr lang="uk-UA" sz="2000" dirty="0"/>
              <a:t>Чи розміщено </a:t>
            </a:r>
            <a:r>
              <a:rPr lang="uk-UA" sz="2000" dirty="0" err="1"/>
              <a:t>лого</a:t>
            </a:r>
            <a:r>
              <a:rPr lang="uk-UA" sz="2000" dirty="0"/>
              <a:t> програми </a:t>
            </a:r>
            <a:r>
              <a:rPr lang="uk-UA" sz="2000" dirty="0" err="1"/>
              <a:t>Еразмус</a:t>
            </a:r>
            <a:r>
              <a:rPr lang="uk-UA" sz="2000" dirty="0"/>
              <a:t>+/проекту на </a:t>
            </a:r>
            <a:r>
              <a:rPr lang="uk-UA" sz="2000" dirty="0" err="1"/>
              <a:t>вебсайті</a:t>
            </a:r>
            <a:r>
              <a:rPr lang="uk-UA" sz="2000" dirty="0"/>
              <a:t> університету? Чи інформуються користувачі </a:t>
            </a:r>
            <a:r>
              <a:rPr lang="uk-UA" sz="2000" dirty="0" err="1"/>
              <a:t>вебсайту</a:t>
            </a:r>
            <a:r>
              <a:rPr lang="uk-UA" sz="2000" dirty="0"/>
              <a:t> університету про хід реалізації та досягнуті результати проекту?</a:t>
            </a:r>
            <a:endParaRPr lang="uk-UA" sz="2000" i="1" dirty="0">
              <a:solidFill>
                <a:schemeClr val="accent1"/>
              </a:solidFill>
            </a:endParaRPr>
          </a:p>
          <a:p>
            <a:pPr marL="0" indent="0">
              <a:buNone/>
            </a:pPr>
            <a:r>
              <a:rPr lang="uk-UA" sz="2000" i="1" dirty="0" err="1">
                <a:solidFill>
                  <a:schemeClr val="accent1"/>
                </a:solidFill>
              </a:rPr>
              <a:t>Лого</a:t>
            </a:r>
            <a:r>
              <a:rPr lang="uk-UA" sz="2000" i="1" dirty="0">
                <a:solidFill>
                  <a:schemeClr val="accent1"/>
                </a:solidFill>
              </a:rPr>
              <a:t> програми </a:t>
            </a:r>
            <a:r>
              <a:rPr lang="uk-UA" sz="2000" i="1" dirty="0" err="1">
                <a:solidFill>
                  <a:schemeClr val="accent1"/>
                </a:solidFill>
              </a:rPr>
              <a:t>Еразмус</a:t>
            </a:r>
            <a:r>
              <a:rPr lang="uk-UA" sz="2000" i="1" dirty="0">
                <a:solidFill>
                  <a:schemeClr val="accent1"/>
                </a:solidFill>
              </a:rPr>
              <a:t>+ та проекту розміщено на </a:t>
            </a:r>
            <a:r>
              <a:rPr lang="uk-UA" sz="2000" i="1" dirty="0" err="1">
                <a:solidFill>
                  <a:schemeClr val="accent1"/>
                </a:solidFill>
              </a:rPr>
              <a:t>вебсайті</a:t>
            </a:r>
            <a:r>
              <a:rPr lang="uk-UA" sz="2000" i="1" dirty="0">
                <a:solidFill>
                  <a:schemeClr val="accent1"/>
                </a:solidFill>
              </a:rPr>
              <a:t> університету. Також регулярно публікується інформація щодо ходу реалізації проекту. </a:t>
            </a:r>
          </a:p>
          <a:p>
            <a:pPr marL="0" indent="0">
              <a:buNone/>
            </a:pPr>
            <a:r>
              <a:rPr lang="uk-UA" sz="2000" i="1" dirty="0">
                <a:solidFill>
                  <a:schemeClr val="accent1"/>
                </a:solidFill>
              </a:rPr>
              <a:t>Сайт </a:t>
            </a:r>
            <a:r>
              <a:rPr lang="uk-UA" sz="2000" i="1" dirty="0" err="1">
                <a:solidFill>
                  <a:schemeClr val="accent1"/>
                </a:solidFill>
              </a:rPr>
              <a:t>проєкту</a:t>
            </a:r>
            <a:r>
              <a:rPr lang="uk-UA" sz="2000" i="1" dirty="0">
                <a:solidFill>
                  <a:schemeClr val="accent1"/>
                </a:solidFill>
              </a:rPr>
              <a:t>: </a:t>
            </a:r>
            <a:r>
              <a:rPr lang="pl-PL" sz="2000" i="1" dirty="0">
                <a:solidFill>
                  <a:schemeClr val="accent1"/>
                </a:solidFill>
                <a:hlinkClick r:id="rId2"/>
              </a:rPr>
              <a:t>https://projects.lnu.edu.ua/interadis/</a:t>
            </a:r>
            <a:r>
              <a:rPr lang="uk-UA" sz="2000" i="1" dirty="0">
                <a:solidFill>
                  <a:schemeClr val="accent1"/>
                </a:solidFill>
              </a:rPr>
              <a:t> </a:t>
            </a:r>
          </a:p>
        </p:txBody>
      </p:sp>
      <p:pic>
        <p:nvPicPr>
          <p:cNvPr id="5" name="Picture 4" descr="Результат пошуку зображень за запитом &quot;tempus logo&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3292" y="6044190"/>
            <a:ext cx="2848708" cy="813810"/>
          </a:xfrm>
          <a:prstGeom prst="rect">
            <a:avLst/>
          </a:prstGeom>
          <a:noFill/>
          <a:extLst>
            <a:ext uri="{909E8E84-426E-40DD-AFC4-6F175D3DCCD1}">
              <a14:hiddenFill xmlns:a14="http://schemas.microsoft.com/office/drawing/2010/main">
                <a:solidFill>
                  <a:srgbClr val="FFFFFF"/>
                </a:solidFill>
              </a14:hiddenFill>
            </a:ext>
          </a:extLst>
        </p:spPr>
      </p:pic>
      <p:pic>
        <p:nvPicPr>
          <p:cNvPr id="6" name="Obraz 5">
            <a:extLst>
              <a:ext uri="{FF2B5EF4-FFF2-40B4-BE49-F238E27FC236}">
                <a16:creationId xmlns:a16="http://schemas.microsoft.com/office/drawing/2014/main" id="{55335BAC-EA8E-9C40-92F9-4435FE5B3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300" y="5972060"/>
            <a:ext cx="1538498" cy="730364"/>
          </a:xfrm>
          <a:prstGeom prst="rect">
            <a:avLst/>
          </a:prstGeom>
        </p:spPr>
      </p:pic>
    </p:spTree>
    <p:extLst>
      <p:ext uri="{BB962C8B-B14F-4D97-AF65-F5344CB8AC3E}">
        <p14:creationId xmlns:p14="http://schemas.microsoft.com/office/powerpoint/2010/main" val="3806248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6049"/>
            <a:ext cx="11112500" cy="1696688"/>
          </a:xfrm>
        </p:spPr>
        <p:txBody>
          <a:bodyPr>
            <a:normAutofit/>
          </a:bodyPr>
          <a:lstStyle/>
          <a:p>
            <a:pPr algn="ctr"/>
            <a:r>
              <a:rPr lang="uk-UA" sz="2800" b="1" dirty="0"/>
              <a:t>ВПРОВАДЖЕННЯ проекту. </a:t>
            </a:r>
            <a:br>
              <a:rPr lang="uk-UA" sz="2800" b="1" dirty="0"/>
            </a:br>
            <a:r>
              <a:rPr lang="uk-UA" sz="2800" b="1" dirty="0"/>
              <a:t>Візуалізація. </a:t>
            </a:r>
            <a:r>
              <a:rPr lang="uk-UA" sz="2800" b="1" dirty="0" err="1"/>
              <a:t>Вебсайт</a:t>
            </a:r>
            <a:r>
              <a:rPr lang="uk-UA" sz="2800" b="1" dirty="0"/>
              <a:t> </a:t>
            </a:r>
            <a:br>
              <a:rPr lang="uk-UA" sz="2800" b="1" dirty="0"/>
            </a:br>
            <a:r>
              <a:rPr lang="uk-UA" sz="2800" b="1" i="1" dirty="0"/>
              <a:t>(відповідно до зобов'язань ст.1.10.8</a:t>
            </a:r>
            <a:r>
              <a:rPr lang="en-US" sz="2800" b="1" i="1" dirty="0"/>
              <a:t>-9</a:t>
            </a:r>
            <a:r>
              <a:rPr lang="uk-UA" sz="2800" b="1" i="1" dirty="0"/>
              <a:t> Грантової угоди)</a:t>
            </a:r>
          </a:p>
        </p:txBody>
      </p:sp>
      <p:sp>
        <p:nvSpPr>
          <p:cNvPr id="3" name="Місце для вмісту 2"/>
          <p:cNvSpPr>
            <a:spLocks noGrp="1"/>
          </p:cNvSpPr>
          <p:nvPr>
            <p:ph idx="1"/>
          </p:nvPr>
        </p:nvSpPr>
        <p:spPr>
          <a:xfrm>
            <a:off x="469900" y="1842737"/>
            <a:ext cx="11480800" cy="4704111"/>
          </a:xfrm>
        </p:spPr>
        <p:txBody>
          <a:bodyPr>
            <a:normAutofit lnSpcReduction="10000"/>
          </a:bodyPr>
          <a:lstStyle/>
          <a:p>
            <a:r>
              <a:rPr lang="uk-UA" sz="1800" dirty="0"/>
              <a:t>Чи створено </a:t>
            </a:r>
            <a:r>
              <a:rPr lang="uk-UA" sz="1800" dirty="0" err="1"/>
              <a:t>вебсайт</a:t>
            </a:r>
            <a:r>
              <a:rPr lang="uk-UA" sz="1800" dirty="0"/>
              <a:t> проекту? Хто відповідальний за його адміністрування? Як часто він оновлюється? Якими мовами сайт доступний? Чи орієнтований зміст сайту на поширення інформації щодо досягнутих результатів проектом? Чи планується підтримувати </a:t>
            </a:r>
            <a:r>
              <a:rPr lang="uk-UA" sz="1800" dirty="0" err="1"/>
              <a:t>вебсайт</a:t>
            </a:r>
            <a:r>
              <a:rPr lang="uk-UA" sz="1800" dirty="0"/>
              <a:t> проекту після завершення проекту? Яким чином?</a:t>
            </a:r>
          </a:p>
          <a:p>
            <a:pPr marL="0" indent="0">
              <a:buNone/>
            </a:pPr>
            <a:r>
              <a:rPr lang="uk-UA" sz="1800" i="1" dirty="0">
                <a:solidFill>
                  <a:schemeClr val="accent1"/>
                </a:solidFill>
              </a:rPr>
              <a:t>Сайт </a:t>
            </a:r>
            <a:r>
              <a:rPr lang="uk-UA" sz="1800" i="1" dirty="0" err="1">
                <a:solidFill>
                  <a:schemeClr val="accent1"/>
                </a:solidFill>
              </a:rPr>
              <a:t>проєкту</a:t>
            </a:r>
            <a:r>
              <a:rPr lang="uk-UA" sz="1800" i="1" dirty="0">
                <a:solidFill>
                  <a:schemeClr val="accent1"/>
                </a:solidFill>
              </a:rPr>
              <a:t>: </a:t>
            </a:r>
            <a:r>
              <a:rPr lang="pl-PL" sz="1800" i="1" dirty="0">
                <a:solidFill>
                  <a:schemeClr val="accent1"/>
                </a:solidFill>
                <a:hlinkClick r:id="rId2"/>
              </a:rPr>
              <a:t>https://projects.lnu.edu.ua/interadis/</a:t>
            </a:r>
            <a:r>
              <a:rPr lang="uk-UA" sz="1800" i="1" dirty="0">
                <a:solidFill>
                  <a:schemeClr val="accent1"/>
                </a:solidFill>
              </a:rPr>
              <a:t> </a:t>
            </a:r>
          </a:p>
          <a:p>
            <a:pPr marL="0" indent="0">
              <a:buNone/>
            </a:pPr>
            <a:r>
              <a:rPr lang="uk-UA" sz="1800" i="1" dirty="0">
                <a:solidFill>
                  <a:schemeClr val="accent1"/>
                </a:solidFill>
              </a:rPr>
              <a:t>Адмініструванням сайту займається Центр маркетингу та розвитку, спільно з </a:t>
            </a:r>
            <a:r>
              <a:rPr lang="uk-UA" sz="1800" i="1" dirty="0" err="1">
                <a:solidFill>
                  <a:schemeClr val="accent1"/>
                </a:solidFill>
              </a:rPr>
              <a:t>Центро</a:t>
            </a:r>
            <a:r>
              <a:rPr lang="uk-UA" sz="1800" i="1" dirty="0">
                <a:solidFill>
                  <a:schemeClr val="accent1"/>
                </a:solidFill>
              </a:rPr>
              <a:t> мережевих технологій та ІТ підтримки, як всіх інших веб-ресурсів Університету. На сайті подається постійно, відповідно до </a:t>
            </a:r>
            <a:r>
              <a:rPr lang="uk-UA" sz="1800" i="1" dirty="0" err="1">
                <a:solidFill>
                  <a:schemeClr val="accent1"/>
                </a:solidFill>
              </a:rPr>
              <a:t>активностей</a:t>
            </a:r>
            <a:r>
              <a:rPr lang="uk-UA" sz="1800" i="1" dirty="0">
                <a:solidFill>
                  <a:schemeClr val="accent1"/>
                </a:solidFill>
              </a:rPr>
              <a:t> </a:t>
            </a:r>
            <a:r>
              <a:rPr lang="uk-UA" sz="1800" i="1" dirty="0" err="1">
                <a:solidFill>
                  <a:schemeClr val="accent1"/>
                </a:solidFill>
              </a:rPr>
              <a:t>проєкту</a:t>
            </a:r>
            <a:r>
              <a:rPr lang="uk-UA" sz="1800" i="1" dirty="0">
                <a:solidFill>
                  <a:schemeClr val="accent1"/>
                </a:solidFill>
              </a:rPr>
              <a:t>. </a:t>
            </a:r>
          </a:p>
          <a:p>
            <a:pPr marL="0" indent="0">
              <a:buNone/>
            </a:pPr>
            <a:endParaRPr lang="uk-UA" sz="1800" dirty="0"/>
          </a:p>
          <a:p>
            <a:endParaRPr lang="uk-UA" sz="1800" dirty="0"/>
          </a:p>
          <a:p>
            <a:endParaRPr lang="uk-UA" sz="1800" dirty="0"/>
          </a:p>
          <a:p>
            <a:endParaRPr lang="uk-UA" sz="1800" dirty="0"/>
          </a:p>
          <a:p>
            <a:endParaRPr lang="uk-UA" sz="1800" dirty="0"/>
          </a:p>
          <a:p>
            <a:r>
              <a:rPr lang="uk-UA" sz="1800" dirty="0"/>
              <a:t>Чи дотримується проект/університет вимог щодо розміщення </a:t>
            </a:r>
            <a:r>
              <a:rPr lang="uk-UA" sz="1800" dirty="0" err="1"/>
              <a:t>лого</a:t>
            </a:r>
            <a:r>
              <a:rPr lang="uk-UA" sz="1800" dirty="0"/>
              <a:t> та інформації про донора, </a:t>
            </a:r>
            <a:r>
              <a:rPr lang="uk-UA" sz="1800" dirty="0" err="1"/>
              <a:t>дисклеймера</a:t>
            </a:r>
            <a:r>
              <a:rPr lang="uk-UA" sz="1800" dirty="0"/>
              <a:t> у публікаціях за кошт проекту?</a:t>
            </a:r>
          </a:p>
          <a:p>
            <a:pPr marL="0" indent="0">
              <a:buNone/>
            </a:pPr>
            <a:r>
              <a:rPr lang="uk-UA" sz="1800" i="1" dirty="0">
                <a:solidFill>
                  <a:schemeClr val="accent1"/>
                </a:solidFill>
              </a:rPr>
              <a:t>Наразі публікацій не було.</a:t>
            </a:r>
            <a:endParaRPr lang="en-US" sz="1800" i="1" dirty="0">
              <a:solidFill>
                <a:schemeClr val="accent1"/>
              </a:solidFill>
            </a:endParaRPr>
          </a:p>
          <a:p>
            <a:pPr marL="0" indent="0">
              <a:buNone/>
            </a:pPr>
            <a:endParaRPr lang="uk-UA" dirty="0"/>
          </a:p>
        </p:txBody>
      </p:sp>
      <p:pic>
        <p:nvPicPr>
          <p:cNvPr id="5" name="Picture 4" descr="Результат пошуку зображень за запитом &quot;tempus logo&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3292" y="6044190"/>
            <a:ext cx="2848708" cy="813810"/>
          </a:xfrm>
          <a:prstGeom prst="rect">
            <a:avLst/>
          </a:prstGeom>
          <a:noFill/>
          <a:extLst>
            <a:ext uri="{909E8E84-426E-40DD-AFC4-6F175D3DCCD1}">
              <a14:hiddenFill xmlns:a14="http://schemas.microsoft.com/office/drawing/2010/main">
                <a:solidFill>
                  <a:srgbClr val="FFFFFF"/>
                </a:solidFill>
              </a14:hiddenFill>
            </a:ext>
          </a:extLst>
        </p:spPr>
      </p:pic>
      <p:pic>
        <p:nvPicPr>
          <p:cNvPr id="8" name="Obraz 7">
            <a:extLst>
              <a:ext uri="{FF2B5EF4-FFF2-40B4-BE49-F238E27FC236}">
                <a16:creationId xmlns:a16="http://schemas.microsoft.com/office/drawing/2014/main" id="{8EEF74C7-24BB-B14D-B745-2A3DE02DB70C}"/>
              </a:ext>
            </a:extLst>
          </p:cNvPr>
          <p:cNvPicPr>
            <a:picLocks noChangeAspect="1"/>
          </p:cNvPicPr>
          <p:nvPr/>
        </p:nvPicPr>
        <p:blipFill rotWithShape="1">
          <a:blip r:embed="rId4">
            <a:extLst>
              <a:ext uri="{28A0092B-C50C-407E-A947-70E740481C1C}">
                <a14:useLocalDpi xmlns:a14="http://schemas.microsoft.com/office/drawing/2010/main" val="0"/>
              </a:ext>
            </a:extLst>
          </a:blip>
          <a:srcRect l="2155" t="2009" r="5637" b="12320"/>
          <a:stretch/>
        </p:blipFill>
        <p:spPr>
          <a:xfrm>
            <a:off x="6831875" y="3563733"/>
            <a:ext cx="3953872" cy="1579004"/>
          </a:xfrm>
          <a:prstGeom prst="rect">
            <a:avLst/>
          </a:prstGeom>
        </p:spPr>
      </p:pic>
      <p:pic>
        <p:nvPicPr>
          <p:cNvPr id="9" name="Obraz 8">
            <a:extLst>
              <a:ext uri="{FF2B5EF4-FFF2-40B4-BE49-F238E27FC236}">
                <a16:creationId xmlns:a16="http://schemas.microsoft.com/office/drawing/2014/main" id="{36A9542D-3EE0-1A4A-A775-BA1664A57E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300" y="264029"/>
            <a:ext cx="1538498" cy="730364"/>
          </a:xfrm>
          <a:prstGeom prst="rect">
            <a:avLst/>
          </a:prstGeom>
        </p:spPr>
      </p:pic>
      <p:pic>
        <p:nvPicPr>
          <p:cNvPr id="13" name="Obraz 12">
            <a:extLst>
              <a:ext uri="{FF2B5EF4-FFF2-40B4-BE49-F238E27FC236}">
                <a16:creationId xmlns:a16="http://schemas.microsoft.com/office/drawing/2014/main" id="{9926FA94-6D22-D048-AC5D-0E19B0138A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5267" y="3675494"/>
            <a:ext cx="3010733" cy="1579005"/>
          </a:xfrm>
          <a:prstGeom prst="rect">
            <a:avLst/>
          </a:prstGeom>
        </p:spPr>
      </p:pic>
    </p:spTree>
    <p:extLst>
      <p:ext uri="{BB962C8B-B14F-4D97-AF65-F5344CB8AC3E}">
        <p14:creationId xmlns:p14="http://schemas.microsoft.com/office/powerpoint/2010/main" val="854502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28601"/>
            <a:ext cx="10515600" cy="1562100"/>
          </a:xfrm>
        </p:spPr>
        <p:txBody>
          <a:bodyPr>
            <a:normAutofit/>
          </a:bodyPr>
          <a:lstStyle/>
          <a:p>
            <a:pPr algn="ctr"/>
            <a:r>
              <a:rPr lang="uk-UA" sz="2800" b="1" dirty="0"/>
              <a:t>ВПРОВАДЖЕННЯ проекту.</a:t>
            </a:r>
            <a:br>
              <a:rPr lang="uk-UA" sz="2800" b="1" dirty="0"/>
            </a:br>
            <a:r>
              <a:rPr lang="uk-UA" sz="2800" b="1" dirty="0"/>
              <a:t>Закупівля обладнання та використання коштів</a:t>
            </a:r>
            <a:endParaRPr lang="uk-UA" sz="2800" b="1" i="1" dirty="0"/>
          </a:p>
        </p:txBody>
      </p:sp>
      <p:sp>
        <p:nvSpPr>
          <p:cNvPr id="3" name="Місце для вмісту 2"/>
          <p:cNvSpPr>
            <a:spLocks noGrp="1"/>
          </p:cNvSpPr>
          <p:nvPr>
            <p:ph idx="1"/>
          </p:nvPr>
        </p:nvSpPr>
        <p:spPr>
          <a:xfrm>
            <a:off x="838200" y="1930399"/>
            <a:ext cx="11125200" cy="4698999"/>
          </a:xfrm>
        </p:spPr>
        <p:txBody>
          <a:bodyPr>
            <a:normAutofit/>
          </a:bodyPr>
          <a:lstStyle/>
          <a:p>
            <a:r>
              <a:rPr lang="uk-UA" sz="2400" dirty="0"/>
              <a:t>Чи зареєстровано проект</a:t>
            </a:r>
            <a:r>
              <a:rPr lang="en-US" sz="2400" dirty="0"/>
              <a:t>?</a:t>
            </a:r>
            <a:endParaRPr lang="uk-UA" sz="2400" dirty="0"/>
          </a:p>
          <a:p>
            <a:pPr marL="0" indent="0">
              <a:buNone/>
            </a:pPr>
            <a:r>
              <a:rPr lang="uk-UA" sz="2000" i="1" dirty="0">
                <a:solidFill>
                  <a:schemeClr val="accent1"/>
                </a:solidFill>
              </a:rPr>
              <a:t>Проект пройшов реєстрацію </a:t>
            </a:r>
            <a:endParaRPr lang="en-US" sz="2000" i="1" dirty="0">
              <a:solidFill>
                <a:schemeClr val="accent1"/>
              </a:solidFill>
            </a:endParaRPr>
          </a:p>
          <a:p>
            <a:r>
              <a:rPr lang="uk-UA" sz="2400" dirty="0"/>
              <a:t>Скільки використано бюджетних коштів проекту Вашим університетом-партнером на даному етапі реалізації проекту?  Чи є проблеми щодо отримання коштів</a:t>
            </a:r>
            <a:r>
              <a:rPr lang="en-US" sz="2400" dirty="0"/>
              <a:t>?</a:t>
            </a:r>
            <a:endParaRPr lang="uk-UA" sz="2400" dirty="0"/>
          </a:p>
          <a:p>
            <a:pPr marL="0" indent="0">
              <a:buNone/>
            </a:pPr>
            <a:r>
              <a:rPr lang="uk-UA" sz="2000" i="1" dirty="0">
                <a:solidFill>
                  <a:schemeClr val="accent1"/>
                </a:solidFill>
              </a:rPr>
              <a:t>У березні 2021 року на рахунок університету надійшов перший транш фінансування за проектом (кошти на виплату зарплатні, витрати на дорогу та перебування). Зараз витрачено 2250 Є</a:t>
            </a:r>
          </a:p>
          <a:p>
            <a:r>
              <a:rPr lang="uk-UA" sz="2400" dirty="0"/>
              <a:t>Чи плануєте/закупили обладнання для досягнення цілей проекту? Чи були/є труднощі щодо закупівлі обладнання? Наскільки дане обладнання є/буде корисним для учасників проекту задля досягнення мети проекту та подальшого використання студентами, викладачами, працівниками? </a:t>
            </a:r>
            <a:endParaRPr lang="en-US" sz="2400" dirty="0"/>
          </a:p>
          <a:p>
            <a:pPr marL="0" indent="0">
              <a:buNone/>
            </a:pPr>
            <a:r>
              <a:rPr lang="uk-UA" sz="2000" i="1" dirty="0">
                <a:solidFill>
                  <a:schemeClr val="accent1"/>
                </a:solidFill>
              </a:rPr>
              <a:t>Так, розпочався процес закупівлі обладнання.</a:t>
            </a:r>
          </a:p>
          <a:p>
            <a:pPr marL="0" indent="0">
              <a:buNone/>
            </a:pPr>
            <a:endParaRPr lang="uk-UA" sz="3200" dirty="0"/>
          </a:p>
          <a:p>
            <a:endParaRPr lang="uk-UA" dirty="0"/>
          </a:p>
        </p:txBody>
      </p:sp>
      <p:pic>
        <p:nvPicPr>
          <p:cNvPr id="5" name="Picture 4" descr="Результат пошуку зображень за запитом &quot;tempus logo&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8753" y="5927491"/>
            <a:ext cx="3257207" cy="930509"/>
          </a:xfrm>
          <a:prstGeom prst="rect">
            <a:avLst/>
          </a:prstGeom>
          <a:noFill/>
          <a:extLst>
            <a:ext uri="{909E8E84-426E-40DD-AFC4-6F175D3DCCD1}">
              <a14:hiddenFill xmlns:a14="http://schemas.microsoft.com/office/drawing/2010/main">
                <a:solidFill>
                  <a:srgbClr val="FFFFFF"/>
                </a:solidFill>
              </a14:hiddenFill>
            </a:ext>
          </a:extLst>
        </p:spPr>
      </p:pic>
      <p:pic>
        <p:nvPicPr>
          <p:cNvPr id="6" name="Obraz 5">
            <a:extLst>
              <a:ext uri="{FF2B5EF4-FFF2-40B4-BE49-F238E27FC236}">
                <a16:creationId xmlns:a16="http://schemas.microsoft.com/office/drawing/2014/main" id="{73DF8743-CBD3-3A48-A064-7B9EC2AFF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0" y="264029"/>
            <a:ext cx="1538498" cy="730364"/>
          </a:xfrm>
          <a:prstGeom prst="rect">
            <a:avLst/>
          </a:prstGeom>
        </p:spPr>
      </p:pic>
    </p:spTree>
    <p:extLst>
      <p:ext uri="{BB962C8B-B14F-4D97-AF65-F5344CB8AC3E}">
        <p14:creationId xmlns:p14="http://schemas.microsoft.com/office/powerpoint/2010/main" val="3598755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65100"/>
            <a:ext cx="10515600" cy="2159003"/>
          </a:xfrm>
        </p:spPr>
        <p:txBody>
          <a:bodyPr>
            <a:normAutofit fontScale="90000"/>
          </a:bodyPr>
          <a:lstStyle/>
          <a:p>
            <a:pPr algn="ctr"/>
            <a:br>
              <a:rPr lang="uk-UA" dirty="0"/>
            </a:br>
            <a:r>
              <a:rPr lang="uk-UA" sz="3100" b="1" dirty="0"/>
              <a:t>ВПРОВАДЖЕННЯ проекту.</a:t>
            </a:r>
            <a:br>
              <a:rPr lang="uk-UA" sz="3100" b="1" dirty="0"/>
            </a:br>
            <a:r>
              <a:rPr lang="uk-UA" sz="3100" b="1" dirty="0"/>
              <a:t>Публікації за проектом</a:t>
            </a:r>
            <a:br>
              <a:rPr lang="uk-UA" i="1" dirty="0"/>
            </a:br>
            <a:br>
              <a:rPr lang="uk-UA" b="1" dirty="0"/>
            </a:br>
            <a:endParaRPr lang="uk-UA" i="1" dirty="0"/>
          </a:p>
        </p:txBody>
      </p:sp>
      <p:sp>
        <p:nvSpPr>
          <p:cNvPr id="3" name="Місце для вмісту 2"/>
          <p:cNvSpPr>
            <a:spLocks noGrp="1"/>
          </p:cNvSpPr>
          <p:nvPr>
            <p:ph idx="1"/>
          </p:nvPr>
        </p:nvSpPr>
        <p:spPr>
          <a:xfrm>
            <a:off x="838200" y="1642829"/>
            <a:ext cx="11176000" cy="4284662"/>
          </a:xfrm>
        </p:spPr>
        <p:txBody>
          <a:bodyPr>
            <a:normAutofit/>
          </a:bodyPr>
          <a:lstStyle/>
          <a:p>
            <a:r>
              <a:rPr lang="uk-UA" sz="2000" dirty="0"/>
              <a:t>Чи передбачаються/виконані публікації (наприклад, навчально-методичний комплекс) за проектом? Чи дотримано у публікації правил візуалізації проекту, коштом якого підтримано публікацію? Продемонструйте, будь ласка</a:t>
            </a:r>
          </a:p>
          <a:p>
            <a:pPr marL="0" indent="0">
              <a:buNone/>
            </a:pPr>
            <a:r>
              <a:rPr lang="uk-UA" sz="2000" i="1" dirty="0">
                <a:solidFill>
                  <a:schemeClr val="accent1"/>
                </a:solidFill>
              </a:rPr>
              <a:t>Не заплановано</a:t>
            </a:r>
          </a:p>
          <a:p>
            <a:endParaRPr lang="uk-UA" dirty="0"/>
          </a:p>
          <a:p>
            <a:pPr marL="0" indent="0">
              <a:buNone/>
            </a:pPr>
            <a:endParaRPr lang="uk-UA" dirty="0"/>
          </a:p>
        </p:txBody>
      </p:sp>
      <p:pic>
        <p:nvPicPr>
          <p:cNvPr id="6" name="Picture 5" descr="Результат пошуку зображень за запитом &quot;tempus logo&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8753" y="5927491"/>
            <a:ext cx="3257207" cy="930509"/>
          </a:xfrm>
          <a:prstGeom prst="rect">
            <a:avLst/>
          </a:prstGeom>
          <a:noFill/>
          <a:extLst>
            <a:ext uri="{909E8E84-426E-40DD-AFC4-6F175D3DCCD1}">
              <a14:hiddenFill xmlns:a14="http://schemas.microsoft.com/office/drawing/2010/main">
                <a:solidFill>
                  <a:srgbClr val="FFFFFF"/>
                </a:solidFill>
              </a14:hiddenFill>
            </a:ext>
          </a:extLst>
        </p:spPr>
      </p:pic>
      <p:pic>
        <p:nvPicPr>
          <p:cNvPr id="5" name="Obraz 4">
            <a:extLst>
              <a:ext uri="{FF2B5EF4-FFF2-40B4-BE49-F238E27FC236}">
                <a16:creationId xmlns:a16="http://schemas.microsoft.com/office/drawing/2014/main" id="{99F39223-4200-2D45-8CAF-53B1324853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040" y="5927491"/>
            <a:ext cx="1538498" cy="730364"/>
          </a:xfrm>
          <a:prstGeom prst="rect">
            <a:avLst/>
          </a:prstGeom>
        </p:spPr>
      </p:pic>
    </p:spTree>
    <p:extLst>
      <p:ext uri="{BB962C8B-B14F-4D97-AF65-F5344CB8AC3E}">
        <p14:creationId xmlns:p14="http://schemas.microsoft.com/office/powerpoint/2010/main" val="3049191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241297"/>
            <a:ext cx="11849100" cy="2222497"/>
          </a:xfrm>
        </p:spPr>
        <p:txBody>
          <a:bodyPr>
            <a:normAutofit/>
          </a:bodyPr>
          <a:lstStyle/>
          <a:p>
            <a:pPr algn="ctr"/>
            <a:r>
              <a:rPr lang="ru-RU" sz="2800" b="1" dirty="0"/>
              <a:t>ВПРОВАДЖЕННЯ проекту.</a:t>
            </a:r>
            <a:br>
              <a:rPr lang="ru-RU" sz="2800" b="1" dirty="0"/>
            </a:br>
            <a:r>
              <a:rPr lang="ru-RU" sz="2800" b="1" dirty="0" err="1"/>
              <a:t>Проведення</a:t>
            </a:r>
            <a:r>
              <a:rPr lang="ru-RU" sz="2800" b="1" dirty="0"/>
              <a:t> </a:t>
            </a:r>
            <a:r>
              <a:rPr lang="ru-RU" sz="2800" b="1" dirty="0" err="1"/>
              <a:t>тренінгів</a:t>
            </a:r>
            <a:r>
              <a:rPr lang="ru-RU" sz="2800" b="1" dirty="0"/>
              <a:t>/</a:t>
            </a:r>
            <a:r>
              <a:rPr lang="ru-RU" sz="2800" b="1" dirty="0" err="1"/>
              <a:t>заходів</a:t>
            </a:r>
            <a:r>
              <a:rPr lang="ru-RU" sz="2800" b="1" dirty="0"/>
              <a:t> з мобільності (міжнародної та у межах </a:t>
            </a:r>
            <a:r>
              <a:rPr lang="ru-RU" sz="2800" b="1" dirty="0" err="1"/>
              <a:t>країни</a:t>
            </a:r>
            <a:r>
              <a:rPr lang="ru-RU" sz="2800" b="1" dirty="0"/>
              <a:t>)</a:t>
            </a:r>
            <a:endParaRPr lang="uk-UA" sz="2800" i="1" dirty="0"/>
          </a:p>
        </p:txBody>
      </p:sp>
      <p:sp>
        <p:nvSpPr>
          <p:cNvPr id="3" name="Місце для вмісту 2"/>
          <p:cNvSpPr>
            <a:spLocks noGrp="1"/>
          </p:cNvSpPr>
          <p:nvPr>
            <p:ph idx="1"/>
          </p:nvPr>
        </p:nvSpPr>
        <p:spPr>
          <a:xfrm>
            <a:off x="546100" y="1500864"/>
            <a:ext cx="11442700" cy="4906964"/>
          </a:xfrm>
        </p:spPr>
        <p:txBody>
          <a:bodyPr>
            <a:normAutofit fontScale="70000" lnSpcReduction="20000"/>
          </a:bodyPr>
          <a:lstStyle/>
          <a:p>
            <a:r>
              <a:rPr lang="uk-UA" sz="2000" dirty="0"/>
              <a:t>Які тренінги передбачені Вашим проектом (дата, місце проведення, тема), для яких цільових аудиторій, кількість учасників? Якщо такі заплановані, то надайте інформацію щодо запланованих . Якщо заходи уже відбулись, то, будь ласка, надайте інформацію про те, що було заплановано та що мало місце фактично (включаючи заплановану та фактичну статистику).  </a:t>
            </a:r>
          </a:p>
          <a:p>
            <a:pPr marL="0" indent="0">
              <a:buNone/>
            </a:pPr>
            <a:r>
              <a:rPr lang="uk-UA" sz="2600" i="1" dirty="0">
                <a:solidFill>
                  <a:schemeClr val="accent1"/>
                </a:solidFill>
              </a:rPr>
              <a:t>Проектом передбачено проведення координаційних зустрічей та навчальних візитів. Цільовою аудиторією навчальних візитів є співробітники ЗВО, які задіяні у роботі з іноземними студентами та інші </a:t>
            </a:r>
            <a:r>
              <a:rPr lang="uk-UA" sz="2600" i="1" dirty="0" err="1">
                <a:solidFill>
                  <a:schemeClr val="accent1"/>
                </a:solidFill>
              </a:rPr>
              <a:t>стейкхолдери</a:t>
            </a:r>
            <a:r>
              <a:rPr lang="uk-UA" sz="2600" i="1" dirty="0">
                <a:solidFill>
                  <a:schemeClr val="accent1"/>
                </a:solidFill>
              </a:rPr>
              <a:t>.</a:t>
            </a:r>
          </a:p>
          <a:p>
            <a:pPr marL="0" indent="0">
              <a:buNone/>
            </a:pPr>
            <a:r>
              <a:rPr lang="uk-UA" sz="2600" i="1" dirty="0">
                <a:solidFill>
                  <a:schemeClr val="accent1"/>
                </a:solidFill>
              </a:rPr>
              <a:t>Проведені заходи:</a:t>
            </a:r>
          </a:p>
          <a:p>
            <a:pPr marL="0" indent="0">
              <a:buNone/>
            </a:pPr>
            <a:r>
              <a:rPr lang="uk-UA" sz="2600" i="1" dirty="0">
                <a:solidFill>
                  <a:schemeClr val="accent1"/>
                </a:solidFill>
              </a:rPr>
              <a:t>координаційна зустріч (</a:t>
            </a:r>
            <a:r>
              <a:rPr lang="pl-PL" sz="2600" i="1" dirty="0">
                <a:solidFill>
                  <a:schemeClr val="accent1"/>
                </a:solidFill>
              </a:rPr>
              <a:t>online</a:t>
            </a:r>
            <a:r>
              <a:rPr lang="uk-UA" sz="2600" i="1" dirty="0">
                <a:solidFill>
                  <a:schemeClr val="accent1"/>
                </a:solidFill>
              </a:rPr>
              <a:t> – 2 учаснику, </a:t>
            </a:r>
            <a:r>
              <a:rPr lang="en-GB" sz="2600" i="1" dirty="0">
                <a:solidFill>
                  <a:schemeClr val="accent1"/>
                </a:solidFill>
              </a:rPr>
              <a:t>offline – </a:t>
            </a:r>
            <a:r>
              <a:rPr lang="uk-UA" sz="2600" i="1" dirty="0">
                <a:solidFill>
                  <a:schemeClr val="accent1"/>
                </a:solidFill>
              </a:rPr>
              <a:t>1учасник) – 4 учасники</a:t>
            </a:r>
            <a:r>
              <a:rPr lang="pl-PL" sz="2600" i="1" dirty="0">
                <a:solidFill>
                  <a:schemeClr val="accent1"/>
                </a:solidFill>
              </a:rPr>
              <a:t>;</a:t>
            </a:r>
          </a:p>
          <a:p>
            <a:pPr marL="0" indent="0">
              <a:buNone/>
            </a:pPr>
            <a:r>
              <a:rPr lang="uk-UA" sz="2600" i="1" dirty="0">
                <a:solidFill>
                  <a:schemeClr val="accent1"/>
                </a:solidFill>
              </a:rPr>
              <a:t>навчальний візит, 7 квітня 2021 року, онлайн, </a:t>
            </a:r>
            <a:r>
              <a:rPr lang="pl-PL" sz="2600" i="1" dirty="0" err="1">
                <a:solidFill>
                  <a:schemeClr val="accent1"/>
                </a:solidFill>
              </a:rPr>
              <a:t>Hultgren</a:t>
            </a:r>
            <a:r>
              <a:rPr lang="pl-PL" sz="2600" i="1" dirty="0">
                <a:solidFill>
                  <a:schemeClr val="accent1"/>
                </a:solidFill>
              </a:rPr>
              <a:t> </a:t>
            </a:r>
            <a:r>
              <a:rPr lang="pl-PL" sz="2600" i="1" dirty="0" err="1">
                <a:solidFill>
                  <a:schemeClr val="accent1"/>
                </a:solidFill>
              </a:rPr>
              <a:t>Nachhaltigkeitsberatung</a:t>
            </a:r>
            <a:r>
              <a:rPr lang="pl-PL" sz="2600" i="1" dirty="0">
                <a:solidFill>
                  <a:schemeClr val="accent1"/>
                </a:solidFill>
              </a:rPr>
              <a:t> UG</a:t>
            </a:r>
            <a:r>
              <a:rPr lang="uk-UA" sz="2600" i="1" dirty="0">
                <a:solidFill>
                  <a:schemeClr val="accent1"/>
                </a:solidFill>
              </a:rPr>
              <a:t> – 4 учасники</a:t>
            </a:r>
            <a:r>
              <a:rPr lang="pl-PL" sz="2600" i="1" dirty="0">
                <a:solidFill>
                  <a:schemeClr val="accent1"/>
                </a:solidFill>
              </a:rPr>
              <a:t>;</a:t>
            </a:r>
            <a:endParaRPr lang="uk-UA" sz="2600" i="1" dirty="0">
              <a:solidFill>
                <a:schemeClr val="accent1"/>
              </a:solidFill>
            </a:endParaRPr>
          </a:p>
          <a:p>
            <a:pPr marL="0" indent="0">
              <a:buNone/>
            </a:pPr>
            <a:r>
              <a:rPr lang="uk-UA" sz="2600" i="1" dirty="0">
                <a:solidFill>
                  <a:schemeClr val="accent1"/>
                </a:solidFill>
              </a:rPr>
              <a:t>навчальний візит, 14 квітня 2021 року, онлайн, </a:t>
            </a:r>
            <a:r>
              <a:rPr lang="pl-PL" sz="2600" i="1" dirty="0" err="1">
                <a:solidFill>
                  <a:schemeClr val="accent1"/>
                </a:solidFill>
              </a:rPr>
              <a:t>Mykolas</a:t>
            </a:r>
            <a:r>
              <a:rPr lang="pl-PL" sz="2600" i="1" dirty="0">
                <a:solidFill>
                  <a:schemeClr val="accent1"/>
                </a:solidFill>
              </a:rPr>
              <a:t> </a:t>
            </a:r>
            <a:r>
              <a:rPr lang="pl-PL" sz="2600" i="1" dirty="0" err="1">
                <a:solidFill>
                  <a:schemeClr val="accent1"/>
                </a:solidFill>
              </a:rPr>
              <a:t>Romeris</a:t>
            </a:r>
            <a:r>
              <a:rPr lang="pl-PL" sz="2600" i="1" dirty="0">
                <a:solidFill>
                  <a:schemeClr val="accent1"/>
                </a:solidFill>
              </a:rPr>
              <a:t> University</a:t>
            </a:r>
            <a:r>
              <a:rPr lang="uk-UA" sz="2600" i="1" dirty="0">
                <a:solidFill>
                  <a:schemeClr val="accent1"/>
                </a:solidFill>
              </a:rPr>
              <a:t> – 4 учасники</a:t>
            </a:r>
            <a:r>
              <a:rPr lang="pl-PL" sz="2600" i="1" dirty="0">
                <a:solidFill>
                  <a:schemeClr val="accent1"/>
                </a:solidFill>
              </a:rPr>
              <a:t>;</a:t>
            </a:r>
          </a:p>
          <a:p>
            <a:pPr marL="0" indent="0">
              <a:buNone/>
            </a:pPr>
            <a:r>
              <a:rPr lang="uk-UA" sz="2600" i="1" dirty="0">
                <a:solidFill>
                  <a:schemeClr val="accent1"/>
                </a:solidFill>
              </a:rPr>
              <a:t>навчальний візит, 16 квітня 2021 року, онлайн, </a:t>
            </a:r>
            <a:r>
              <a:rPr lang="pl-PL" sz="2600" i="1" dirty="0" err="1">
                <a:solidFill>
                  <a:schemeClr val="accent1"/>
                </a:solidFill>
              </a:rPr>
              <a:t>Ostbayerische</a:t>
            </a:r>
            <a:r>
              <a:rPr lang="pl-PL" sz="2600" i="1" dirty="0">
                <a:solidFill>
                  <a:schemeClr val="accent1"/>
                </a:solidFill>
              </a:rPr>
              <a:t> </a:t>
            </a:r>
            <a:r>
              <a:rPr lang="pl-PL" sz="2600" i="1" dirty="0" err="1">
                <a:solidFill>
                  <a:schemeClr val="accent1"/>
                </a:solidFill>
              </a:rPr>
              <a:t>Technische</a:t>
            </a:r>
            <a:r>
              <a:rPr lang="pl-PL" sz="2600" i="1" dirty="0">
                <a:solidFill>
                  <a:schemeClr val="accent1"/>
                </a:solidFill>
              </a:rPr>
              <a:t> </a:t>
            </a:r>
            <a:r>
              <a:rPr lang="pl-PL" sz="2600" i="1" dirty="0" err="1">
                <a:solidFill>
                  <a:schemeClr val="accent1"/>
                </a:solidFill>
              </a:rPr>
              <a:t>Hochschule</a:t>
            </a:r>
            <a:r>
              <a:rPr lang="pl-PL" sz="2600" i="1" dirty="0">
                <a:solidFill>
                  <a:schemeClr val="accent1"/>
                </a:solidFill>
              </a:rPr>
              <a:t> </a:t>
            </a:r>
            <a:r>
              <a:rPr lang="pl-PL" sz="2600" i="1" dirty="0" err="1">
                <a:solidFill>
                  <a:schemeClr val="accent1"/>
                </a:solidFill>
              </a:rPr>
              <a:t>Amberg-Weiden</a:t>
            </a:r>
            <a:r>
              <a:rPr lang="uk-UA" sz="2600" i="1" dirty="0">
                <a:solidFill>
                  <a:schemeClr val="accent1"/>
                </a:solidFill>
              </a:rPr>
              <a:t> – 4 учасники</a:t>
            </a:r>
            <a:r>
              <a:rPr lang="pl-PL" sz="2600" i="1" dirty="0">
                <a:solidFill>
                  <a:schemeClr val="accent1"/>
                </a:solidFill>
              </a:rPr>
              <a:t>;</a:t>
            </a:r>
          </a:p>
          <a:p>
            <a:pPr marL="0" indent="0">
              <a:buNone/>
            </a:pPr>
            <a:r>
              <a:rPr lang="uk-UA" sz="2600" i="1" dirty="0">
                <a:solidFill>
                  <a:schemeClr val="accent1"/>
                </a:solidFill>
              </a:rPr>
              <a:t>навчальний візит, 20 квітня 2021 року, онлайн, </a:t>
            </a:r>
            <a:r>
              <a:rPr lang="pl-PL" sz="2600" i="1" dirty="0" err="1">
                <a:solidFill>
                  <a:schemeClr val="accent1"/>
                </a:solidFill>
              </a:rPr>
              <a:t>Netherlands</a:t>
            </a:r>
            <a:r>
              <a:rPr lang="pl-PL" sz="2600" i="1" dirty="0">
                <a:solidFill>
                  <a:schemeClr val="accent1"/>
                </a:solidFill>
              </a:rPr>
              <a:t> Business </a:t>
            </a:r>
            <a:r>
              <a:rPr lang="pl-PL" sz="2600" i="1" dirty="0" err="1">
                <a:solidFill>
                  <a:schemeClr val="accent1"/>
                </a:solidFill>
              </a:rPr>
              <a:t>Academy</a:t>
            </a:r>
            <a:r>
              <a:rPr lang="uk-UA" sz="2600" i="1" dirty="0">
                <a:solidFill>
                  <a:schemeClr val="accent1"/>
                </a:solidFill>
              </a:rPr>
              <a:t> – 4 учасники</a:t>
            </a:r>
            <a:r>
              <a:rPr lang="pl-PL" sz="2600" i="1" dirty="0">
                <a:solidFill>
                  <a:schemeClr val="accent1"/>
                </a:solidFill>
              </a:rPr>
              <a:t>;</a:t>
            </a:r>
          </a:p>
          <a:p>
            <a:pPr marL="0" indent="0">
              <a:buNone/>
            </a:pPr>
            <a:r>
              <a:rPr lang="uk-UA" sz="2600" i="1" dirty="0">
                <a:solidFill>
                  <a:schemeClr val="accent1"/>
                </a:solidFill>
              </a:rPr>
              <a:t>навчальний візит, 28 квітня 2021 року, онлайн, </a:t>
            </a:r>
            <a:r>
              <a:rPr lang="pl-PL" sz="2600" i="1" dirty="0">
                <a:solidFill>
                  <a:schemeClr val="accent1"/>
                </a:solidFill>
              </a:rPr>
              <a:t>University of Foggia</a:t>
            </a:r>
            <a:r>
              <a:rPr lang="uk-UA" sz="2600" i="1" dirty="0">
                <a:solidFill>
                  <a:schemeClr val="accent1"/>
                </a:solidFill>
              </a:rPr>
              <a:t> – 4 учасники.</a:t>
            </a:r>
            <a:endParaRPr lang="uk-UA" sz="2000" dirty="0"/>
          </a:p>
          <a:p>
            <a:r>
              <a:rPr lang="uk-UA" sz="2000" dirty="0"/>
              <a:t>Яким чином здійснювався відбір учасників тренінгів/заходів/ мобільності? Чи враховувались і яким чином такі аспекти як гендерний баланс, вік учасників, досвід, тощо)?</a:t>
            </a:r>
          </a:p>
          <a:p>
            <a:pPr marL="0" indent="0">
              <a:buNone/>
            </a:pPr>
            <a:r>
              <a:rPr lang="uk-UA" sz="2600" i="1" dirty="0">
                <a:solidFill>
                  <a:schemeClr val="accent1"/>
                </a:solidFill>
              </a:rPr>
              <a:t>Учасники обиралися відповідно до задач </a:t>
            </a:r>
            <a:r>
              <a:rPr lang="uk-UA" sz="2600" i="1" dirty="0" err="1">
                <a:solidFill>
                  <a:schemeClr val="accent1"/>
                </a:solidFill>
              </a:rPr>
              <a:t>проєкту</a:t>
            </a:r>
            <a:r>
              <a:rPr lang="uk-UA" sz="2600" i="1" dirty="0">
                <a:solidFill>
                  <a:schemeClr val="accent1"/>
                </a:solidFill>
              </a:rPr>
              <a:t>, а саме працівниця, що займалася іноземними студентами, працівники </a:t>
            </a:r>
            <a:r>
              <a:rPr lang="uk-UA" sz="2600" i="1" dirty="0" err="1">
                <a:solidFill>
                  <a:schemeClr val="accent1"/>
                </a:solidFill>
              </a:rPr>
              <a:t>Ценру</a:t>
            </a:r>
            <a:r>
              <a:rPr lang="uk-UA" sz="2600" i="1" dirty="0">
                <a:solidFill>
                  <a:schemeClr val="accent1"/>
                </a:solidFill>
              </a:rPr>
              <a:t> маркетингу та розвитку, координатор.</a:t>
            </a:r>
            <a:endParaRPr lang="uk-UA" sz="3600" dirty="0"/>
          </a:p>
          <a:p>
            <a:endParaRPr lang="uk-UA" dirty="0"/>
          </a:p>
          <a:p>
            <a:endParaRPr lang="uk-UA" dirty="0"/>
          </a:p>
        </p:txBody>
      </p:sp>
      <p:pic>
        <p:nvPicPr>
          <p:cNvPr id="5" name="Picture 4" descr="Результат пошуку зображень за запитом &quot;tempus logo&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34793" y="5927491"/>
            <a:ext cx="3257207" cy="930509"/>
          </a:xfrm>
          <a:prstGeom prst="rect">
            <a:avLst/>
          </a:prstGeom>
          <a:noFill/>
          <a:extLst>
            <a:ext uri="{909E8E84-426E-40DD-AFC4-6F175D3DCCD1}">
              <a14:hiddenFill xmlns:a14="http://schemas.microsoft.com/office/drawing/2010/main">
                <a:solidFill>
                  <a:srgbClr val="FFFFFF"/>
                </a:solidFill>
              </a14:hiddenFill>
            </a:ext>
          </a:extLst>
        </p:spPr>
      </p:pic>
      <p:pic>
        <p:nvPicPr>
          <p:cNvPr id="6" name="Obraz 5">
            <a:extLst>
              <a:ext uri="{FF2B5EF4-FFF2-40B4-BE49-F238E27FC236}">
                <a16:creationId xmlns:a16="http://schemas.microsoft.com/office/drawing/2014/main" id="{F0AAF270-1D8B-0E43-8E66-64BE4BC1CC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6042646"/>
            <a:ext cx="1538498" cy="730364"/>
          </a:xfrm>
          <a:prstGeom prst="rect">
            <a:avLst/>
          </a:prstGeom>
        </p:spPr>
      </p:pic>
    </p:spTree>
    <p:extLst>
      <p:ext uri="{BB962C8B-B14F-4D97-AF65-F5344CB8AC3E}">
        <p14:creationId xmlns:p14="http://schemas.microsoft.com/office/powerpoint/2010/main" val="4234937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65100"/>
            <a:ext cx="10515600" cy="2159003"/>
          </a:xfrm>
        </p:spPr>
        <p:txBody>
          <a:bodyPr>
            <a:normAutofit fontScale="90000"/>
          </a:bodyPr>
          <a:lstStyle/>
          <a:p>
            <a:pPr algn="ctr"/>
            <a:br>
              <a:rPr lang="uk-UA" dirty="0"/>
            </a:br>
            <a:r>
              <a:rPr lang="uk-UA" sz="3100" b="1" dirty="0"/>
              <a:t>ВПЛИВ ПРОЕКТУ на</a:t>
            </a:r>
            <a:br>
              <a:rPr lang="uk-UA" sz="3100" b="1" dirty="0"/>
            </a:br>
            <a:r>
              <a:rPr lang="uk-UA" sz="3100" b="1" dirty="0"/>
              <a:t>ІНДИВІДУАЛЬНОМУ (ПРОФЕСІЙНОМУ) РІВНІ – </a:t>
            </a:r>
            <a:br>
              <a:rPr lang="uk-UA" sz="3100" b="1" dirty="0"/>
            </a:br>
            <a:r>
              <a:rPr lang="uk-UA" sz="3100" b="1" dirty="0"/>
              <a:t>студенти, інші </a:t>
            </a:r>
            <a:r>
              <a:rPr lang="uk-UA" sz="3100" b="1" dirty="0" err="1"/>
              <a:t>стейкхолдери</a:t>
            </a:r>
            <a:br>
              <a:rPr lang="uk-UA" i="1" dirty="0"/>
            </a:br>
            <a:br>
              <a:rPr lang="uk-UA" b="1" dirty="0"/>
            </a:br>
            <a:endParaRPr lang="uk-UA" i="1" dirty="0"/>
          </a:p>
        </p:txBody>
      </p:sp>
      <p:sp>
        <p:nvSpPr>
          <p:cNvPr id="3" name="Місце для вмісту 2"/>
          <p:cNvSpPr>
            <a:spLocks noGrp="1"/>
          </p:cNvSpPr>
          <p:nvPr>
            <p:ph idx="1"/>
          </p:nvPr>
        </p:nvSpPr>
        <p:spPr>
          <a:xfrm>
            <a:off x="165100" y="1817004"/>
            <a:ext cx="11874500" cy="4875896"/>
          </a:xfrm>
        </p:spPr>
        <p:txBody>
          <a:bodyPr>
            <a:normAutofit lnSpcReduction="10000"/>
          </a:bodyPr>
          <a:lstStyle/>
          <a:p>
            <a:r>
              <a:rPr lang="uk-UA" sz="2400" dirty="0"/>
              <a:t>Чи сприяла участь у тренінгах професійному зростанню учасників? Продемонструйте зміни (підвищення обізнаності, рівня знань тощо (напр., у %)</a:t>
            </a:r>
          </a:p>
          <a:p>
            <a:pPr marL="0" indent="0">
              <a:buNone/>
            </a:pPr>
            <a:r>
              <a:rPr lang="uk-UA" sz="2100" i="1" dirty="0">
                <a:solidFill>
                  <a:schemeClr val="accent1"/>
                </a:solidFill>
              </a:rPr>
              <a:t>Участь у тренінгах розширила досвід учасників щодо адаптації іноземних студентів, розробки програм інтеграції, проведення </a:t>
            </a:r>
            <a:r>
              <a:rPr lang="uk-UA" sz="2100" i="1" dirty="0" err="1">
                <a:solidFill>
                  <a:schemeClr val="accent1"/>
                </a:solidFill>
              </a:rPr>
              <a:t>орієнтаційних</a:t>
            </a:r>
            <a:r>
              <a:rPr lang="uk-UA" sz="2100" i="1" dirty="0">
                <a:solidFill>
                  <a:schemeClr val="accent1"/>
                </a:solidFill>
              </a:rPr>
              <a:t> заходів (на 50-60 %). </a:t>
            </a:r>
          </a:p>
          <a:p>
            <a:r>
              <a:rPr lang="uk-UA" sz="2400" dirty="0"/>
              <a:t>Чи покращилась і продовжує покращуватись їхня </a:t>
            </a:r>
            <a:r>
              <a:rPr lang="uk-UA" sz="2400" dirty="0" err="1"/>
              <a:t>мовна</a:t>
            </a:r>
            <a:r>
              <a:rPr lang="uk-UA" sz="2400" dirty="0"/>
              <a:t> (</a:t>
            </a:r>
            <a:r>
              <a:rPr lang="uk-UA" sz="2400" dirty="0" err="1"/>
              <a:t>іноз</a:t>
            </a:r>
            <a:r>
              <a:rPr lang="uk-UA" sz="2400" dirty="0"/>
              <a:t>.) підготовка ? Продемонструйте зміни (підвищення обізнаності, рівня знань тощо (напр., у %)</a:t>
            </a:r>
          </a:p>
          <a:p>
            <a:pPr marL="0" indent="0">
              <a:buNone/>
            </a:pPr>
            <a:r>
              <a:rPr lang="uk-UA" sz="2400" i="1" dirty="0">
                <a:solidFill>
                  <a:schemeClr val="accent1"/>
                </a:solidFill>
              </a:rPr>
              <a:t>Навчання англійською мовою сприяло підвищенню рівня </a:t>
            </a:r>
            <a:r>
              <a:rPr lang="uk-UA" sz="2400" i="1" dirty="0" err="1">
                <a:solidFill>
                  <a:schemeClr val="accent1"/>
                </a:solidFill>
              </a:rPr>
              <a:t>мовної</a:t>
            </a:r>
            <a:r>
              <a:rPr lang="uk-UA" sz="2400" i="1" dirty="0">
                <a:solidFill>
                  <a:schemeClr val="accent1"/>
                </a:solidFill>
              </a:rPr>
              <a:t> підготовки на 15-20%.</a:t>
            </a:r>
            <a:endParaRPr lang="uk-UA" sz="2400" dirty="0"/>
          </a:p>
          <a:p>
            <a:r>
              <a:rPr lang="uk-UA" sz="2400" dirty="0"/>
              <a:t>Чи сприяв проект збільшенню набору студентів до закладу? Чи покращився рейтинг успішності студентів? Чи збільшився прийом викладачів на викладання в університет завдяки проекту? Надайте, будь ласка, статистику. Продемонструйте зміни (підвищення обізнаності, рівня знань тощо (напр., у %)</a:t>
            </a:r>
          </a:p>
          <a:p>
            <a:pPr marL="0" indent="0">
              <a:buNone/>
            </a:pPr>
            <a:r>
              <a:rPr lang="uk-UA" sz="2400" i="1" dirty="0">
                <a:solidFill>
                  <a:schemeClr val="accent1"/>
                </a:solidFill>
              </a:rPr>
              <a:t>Завдяки реалізації проекту університет планує збільшити набір іноземних студентів за різними програмами підготовки орієнтовно на 20 – 25 %</a:t>
            </a:r>
            <a:endParaRPr lang="uk-UA" sz="2400" dirty="0"/>
          </a:p>
          <a:p>
            <a:pPr marL="0" indent="0">
              <a:buNone/>
            </a:pPr>
            <a:endParaRPr lang="uk-UA" sz="3000" dirty="0"/>
          </a:p>
          <a:p>
            <a:pPr marL="0" indent="0">
              <a:buNone/>
            </a:pPr>
            <a:endParaRPr lang="uk-UA" dirty="0"/>
          </a:p>
          <a:p>
            <a:pPr marL="0" indent="0">
              <a:buNone/>
            </a:pPr>
            <a:endParaRPr lang="uk-UA" dirty="0"/>
          </a:p>
          <a:p>
            <a:endParaRPr lang="uk-UA" dirty="0"/>
          </a:p>
        </p:txBody>
      </p:sp>
      <p:pic>
        <p:nvPicPr>
          <p:cNvPr id="6" name="Picture 5" descr="Результат пошуку зображень за запитом &quot;tempus logo&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7446" y="6092810"/>
            <a:ext cx="2678514" cy="765190"/>
          </a:xfrm>
          <a:prstGeom prst="rect">
            <a:avLst/>
          </a:prstGeom>
          <a:noFill/>
          <a:extLst>
            <a:ext uri="{909E8E84-426E-40DD-AFC4-6F175D3DCCD1}">
              <a14:hiddenFill xmlns:a14="http://schemas.microsoft.com/office/drawing/2010/main">
                <a:solidFill>
                  <a:srgbClr val="FFFFFF"/>
                </a:solidFill>
              </a14:hiddenFill>
            </a:ext>
          </a:extLst>
        </p:spPr>
      </p:pic>
      <p:pic>
        <p:nvPicPr>
          <p:cNvPr id="5" name="Obraz 4">
            <a:extLst>
              <a:ext uri="{FF2B5EF4-FFF2-40B4-BE49-F238E27FC236}">
                <a16:creationId xmlns:a16="http://schemas.microsoft.com/office/drawing/2014/main" id="{24637985-1CE0-9D4F-B9F2-8F6A6AE13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0" y="264029"/>
            <a:ext cx="1538498" cy="730364"/>
          </a:xfrm>
          <a:prstGeom prst="rect">
            <a:avLst/>
          </a:prstGeom>
        </p:spPr>
      </p:pic>
    </p:spTree>
    <p:extLst>
      <p:ext uri="{BB962C8B-B14F-4D97-AF65-F5344CB8AC3E}">
        <p14:creationId xmlns:p14="http://schemas.microsoft.com/office/powerpoint/2010/main" val="855349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79400"/>
            <a:ext cx="10515600" cy="2781303"/>
          </a:xfrm>
        </p:spPr>
        <p:txBody>
          <a:bodyPr>
            <a:normAutofit fontScale="90000"/>
          </a:bodyPr>
          <a:lstStyle/>
          <a:p>
            <a:pPr algn="ctr"/>
            <a:br>
              <a:rPr lang="uk-UA" dirty="0"/>
            </a:br>
            <a:r>
              <a:rPr lang="uk-UA" sz="3100" b="1" dirty="0"/>
              <a:t>ВПЛИВ ПРОЕКТУ на</a:t>
            </a:r>
            <a:br>
              <a:rPr lang="uk-UA" sz="3100" b="1" dirty="0"/>
            </a:br>
            <a:r>
              <a:rPr lang="uk-UA" sz="3100" b="1" dirty="0"/>
              <a:t>ІНДИВІДУАЛЬНОМУ (ПРОФЕСІЙНОМУ) РІВНІ – </a:t>
            </a:r>
            <a:br>
              <a:rPr lang="uk-UA" sz="3100" b="1" dirty="0"/>
            </a:br>
            <a:r>
              <a:rPr lang="uk-UA" sz="3100" b="1" dirty="0"/>
              <a:t>студенти, інші </a:t>
            </a:r>
            <a:r>
              <a:rPr lang="uk-UA" sz="3100" b="1" dirty="0" err="1"/>
              <a:t>стейкхолдери</a:t>
            </a:r>
            <a:br>
              <a:rPr lang="uk-UA" sz="3100" i="1" dirty="0"/>
            </a:br>
            <a:br>
              <a:rPr lang="uk-UA" sz="3100" i="1" dirty="0"/>
            </a:br>
            <a:br>
              <a:rPr lang="uk-UA" b="1" dirty="0"/>
            </a:br>
            <a:endParaRPr lang="uk-UA" i="1" dirty="0"/>
          </a:p>
        </p:txBody>
      </p:sp>
      <p:sp>
        <p:nvSpPr>
          <p:cNvPr id="3" name="Місце для вмісту 2"/>
          <p:cNvSpPr>
            <a:spLocks noGrp="1"/>
          </p:cNvSpPr>
          <p:nvPr>
            <p:ph idx="1"/>
          </p:nvPr>
        </p:nvSpPr>
        <p:spPr>
          <a:xfrm>
            <a:off x="838200" y="2044702"/>
            <a:ext cx="10947400" cy="4533898"/>
          </a:xfrm>
        </p:spPr>
        <p:txBody>
          <a:bodyPr>
            <a:normAutofit/>
          </a:bodyPr>
          <a:lstStyle/>
          <a:p>
            <a:r>
              <a:rPr lang="uk-UA" sz="2000" dirty="0"/>
              <a:t>Яких навичок/</a:t>
            </a:r>
            <a:r>
              <a:rPr lang="uk-UA" sz="2000" dirty="0" err="1"/>
              <a:t>компетентностей</a:t>
            </a:r>
            <a:r>
              <a:rPr lang="uk-UA" sz="2000" dirty="0"/>
              <a:t> набули/набудуть учасники проекту завдяки участі у його заходах (</a:t>
            </a:r>
            <a:r>
              <a:rPr lang="uk-UA" sz="2000" dirty="0" err="1"/>
              <a:t>трансверсальні</a:t>
            </a:r>
            <a:r>
              <a:rPr lang="uk-UA" sz="2000" dirty="0"/>
              <a:t>/ поведінкові навички, ІТ-навички, здатність до навчання/проведення дослідження, мовні (</a:t>
            </a:r>
            <a:r>
              <a:rPr lang="uk-UA" sz="2000" dirty="0" err="1"/>
              <a:t>інозем</a:t>
            </a:r>
            <a:r>
              <a:rPr lang="uk-UA" sz="2000" dirty="0"/>
              <a:t>.) навички, тощо)? </a:t>
            </a:r>
          </a:p>
          <a:p>
            <a:pPr marL="0" indent="0">
              <a:buNone/>
            </a:pPr>
            <a:r>
              <a:rPr lang="uk-UA" sz="2000" i="1" dirty="0">
                <a:solidFill>
                  <a:schemeClr val="accent1"/>
                </a:solidFill>
              </a:rPr>
              <a:t>Очікується, що учасники проекту набудуть наступних навичок: лідерство, самоорганізація, робота в команді, тощо, підвищать здібності до практичного застосування </a:t>
            </a:r>
            <a:r>
              <a:rPr lang="pl-PL" sz="2000" i="1" dirty="0">
                <a:solidFill>
                  <a:schemeClr val="accent1"/>
                </a:solidFill>
              </a:rPr>
              <a:t>IT-</a:t>
            </a:r>
            <a:r>
              <a:rPr lang="uk-UA" sz="2000" i="1" dirty="0">
                <a:solidFill>
                  <a:schemeClr val="accent1"/>
                </a:solidFill>
              </a:rPr>
              <a:t>навичок, будуть розвивати знання іноземних мов.</a:t>
            </a:r>
          </a:p>
          <a:p>
            <a:pPr marL="0" indent="0">
              <a:buNone/>
            </a:pPr>
            <a:r>
              <a:rPr lang="uk-UA" sz="2000" i="1" dirty="0">
                <a:solidFill>
                  <a:schemeClr val="accent1"/>
                </a:solidFill>
              </a:rPr>
              <a:t>Результати проекту передбачають перебудову системи роботи з іноземними студентами в університеті та створення ефективної системи комунікацій з усіма учасниками процесу адаптації іноземних студентів. </a:t>
            </a:r>
            <a:endParaRPr lang="uk-UA" sz="3000" dirty="0"/>
          </a:p>
          <a:p>
            <a:pPr marL="0" indent="0">
              <a:buNone/>
            </a:pPr>
            <a:endParaRPr lang="uk-UA" sz="3000" dirty="0"/>
          </a:p>
          <a:p>
            <a:endParaRPr lang="uk-UA" dirty="0"/>
          </a:p>
          <a:p>
            <a:endParaRPr lang="uk-UA" dirty="0"/>
          </a:p>
        </p:txBody>
      </p:sp>
      <p:pic>
        <p:nvPicPr>
          <p:cNvPr id="6" name="Picture 5" descr="Результат пошуку зображень за запитом &quot;tempus logo&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43292" y="6143044"/>
            <a:ext cx="2502668" cy="714955"/>
          </a:xfrm>
          <a:prstGeom prst="rect">
            <a:avLst/>
          </a:prstGeom>
          <a:noFill/>
          <a:extLst>
            <a:ext uri="{909E8E84-426E-40DD-AFC4-6F175D3DCCD1}">
              <a14:hiddenFill xmlns:a14="http://schemas.microsoft.com/office/drawing/2010/main">
                <a:solidFill>
                  <a:srgbClr val="FFFFFF"/>
                </a:solidFill>
              </a14:hiddenFill>
            </a:ext>
          </a:extLst>
        </p:spPr>
      </p:pic>
      <p:pic>
        <p:nvPicPr>
          <p:cNvPr id="5" name="Obraz 4">
            <a:extLst>
              <a:ext uri="{FF2B5EF4-FFF2-40B4-BE49-F238E27FC236}">
                <a16:creationId xmlns:a16="http://schemas.microsoft.com/office/drawing/2014/main" id="{EC4081D7-5785-F84A-93ED-4F53E3D54B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238" y="5848236"/>
            <a:ext cx="1538498" cy="730364"/>
          </a:xfrm>
          <a:prstGeom prst="rect">
            <a:avLst/>
          </a:prstGeom>
        </p:spPr>
      </p:pic>
    </p:spTree>
    <p:extLst>
      <p:ext uri="{BB962C8B-B14F-4D97-AF65-F5344CB8AC3E}">
        <p14:creationId xmlns:p14="http://schemas.microsoft.com/office/powerpoint/2010/main" val="3551509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33921"/>
            <a:ext cx="10515600" cy="1473200"/>
          </a:xfrm>
        </p:spPr>
        <p:txBody>
          <a:bodyPr>
            <a:normAutofit fontScale="90000"/>
          </a:bodyPr>
          <a:lstStyle/>
          <a:p>
            <a:pPr algn="ctr"/>
            <a:br>
              <a:rPr lang="uk-UA" dirty="0"/>
            </a:br>
            <a:r>
              <a:rPr lang="uk-UA" sz="3100" b="1" dirty="0"/>
              <a:t>ВПРОВАДЖЕННЯ проекту</a:t>
            </a:r>
            <a:r>
              <a:rPr lang="en-US" sz="3100" b="1" dirty="0"/>
              <a:t>.</a:t>
            </a:r>
            <a:r>
              <a:rPr lang="uk-UA" sz="3100" b="1" dirty="0"/>
              <a:t> </a:t>
            </a:r>
            <a:br>
              <a:rPr lang="uk-UA" sz="3100" b="1" dirty="0"/>
            </a:br>
            <a:r>
              <a:rPr lang="uk-UA" sz="3100" b="1" dirty="0"/>
              <a:t>Проведені заходи, досягнуті результати, сформовані продукти </a:t>
            </a:r>
            <a:br>
              <a:rPr lang="uk-UA" sz="3100" b="1" dirty="0"/>
            </a:br>
            <a:br>
              <a:rPr lang="uk-UA" sz="3100" b="1" dirty="0"/>
            </a:br>
            <a:endParaRPr lang="uk-UA" sz="3100" b="1" dirty="0"/>
          </a:p>
        </p:txBody>
      </p:sp>
      <p:sp>
        <p:nvSpPr>
          <p:cNvPr id="3" name="Місце для вмісту 2"/>
          <p:cNvSpPr>
            <a:spLocks noGrp="1"/>
          </p:cNvSpPr>
          <p:nvPr>
            <p:ph idx="1"/>
          </p:nvPr>
        </p:nvSpPr>
        <p:spPr>
          <a:xfrm>
            <a:off x="139700" y="1719808"/>
            <a:ext cx="11912600" cy="4672937"/>
          </a:xfrm>
        </p:spPr>
        <p:txBody>
          <a:bodyPr>
            <a:noAutofit/>
          </a:bodyPr>
          <a:lstStyle/>
          <a:p>
            <a:r>
              <a:rPr lang="uk-UA" sz="2000" dirty="0"/>
              <a:t>Чи дотримується університет термінів Робочого плану /деталізованого графіку робіт за проектом відповідно до розподілу </a:t>
            </a:r>
            <a:r>
              <a:rPr lang="uk-UA" sz="2000" dirty="0" err="1"/>
              <a:t>відповідальностей</a:t>
            </a:r>
            <a:r>
              <a:rPr lang="uk-UA" sz="2000" dirty="0"/>
              <a:t> за Робочими пакетами? Чи дотримується партнерство розподілу відповідальностей за Робочими пакетами? Чи є затримки у </a:t>
            </a:r>
            <a:r>
              <a:rPr lang="uk-UA" sz="2000" dirty="0" err="1"/>
              <a:t>проекта</a:t>
            </a:r>
            <a:r>
              <a:rPr lang="uk-UA" sz="2000" dirty="0"/>
              <a:t> із виконанням завдань за Робочим планом</a:t>
            </a:r>
            <a:r>
              <a:rPr lang="en-US" sz="2000" dirty="0"/>
              <a:t>?</a:t>
            </a:r>
            <a:endParaRPr lang="uk-UA" sz="2000" dirty="0"/>
          </a:p>
          <a:p>
            <a:pPr marL="0" indent="0">
              <a:buNone/>
            </a:pPr>
            <a:r>
              <a:rPr lang="uk-UA" sz="2000" i="1" dirty="0">
                <a:solidFill>
                  <a:schemeClr val="accent1"/>
                </a:solidFill>
              </a:rPr>
              <a:t>ТАК, в цілому Університет дотримується визначеного графіку та розподілу </a:t>
            </a:r>
            <a:r>
              <a:rPr lang="uk-UA" sz="2000" i="1" dirty="0" err="1">
                <a:solidFill>
                  <a:schemeClr val="accent1"/>
                </a:solidFill>
              </a:rPr>
              <a:t>відповідальностей</a:t>
            </a:r>
            <a:r>
              <a:rPr lang="uk-UA" sz="2000" i="1" dirty="0">
                <a:solidFill>
                  <a:schemeClr val="accent1"/>
                </a:solidFill>
              </a:rPr>
              <a:t> за Робочими пакетами. </a:t>
            </a:r>
          </a:p>
          <a:p>
            <a:r>
              <a:rPr lang="uk-UA" sz="2000" dirty="0"/>
              <a:t>Чи дотримується загалом Робочого плану партнерство проекту? </a:t>
            </a:r>
          </a:p>
          <a:p>
            <a:pPr marL="0" indent="0">
              <a:buNone/>
            </a:pPr>
            <a:r>
              <a:rPr lang="uk-UA" sz="2000" i="1" dirty="0">
                <a:solidFill>
                  <a:schemeClr val="accent1"/>
                </a:solidFill>
              </a:rPr>
              <a:t>ТАК, партнерство дотримується Робочу плану, а відповідальні за окремі пакети постійно слідкують за </a:t>
            </a:r>
            <a:r>
              <a:rPr lang="uk-UA" sz="2000" i="1" dirty="0" err="1">
                <a:solidFill>
                  <a:schemeClr val="accent1"/>
                </a:solidFill>
              </a:rPr>
              <a:t>дедлайнами</a:t>
            </a:r>
            <a:r>
              <a:rPr lang="uk-UA" sz="2000" i="1" dirty="0">
                <a:solidFill>
                  <a:schemeClr val="accent1"/>
                </a:solidFill>
              </a:rPr>
              <a:t>.</a:t>
            </a:r>
          </a:p>
          <a:p>
            <a:r>
              <a:rPr lang="uk-UA" sz="2000" dirty="0"/>
              <a:t>Що уже виконано? Яких результатів уже досягнуто? Що ще планується виконати? Чи зіштовхувались із труднощами у процесі виконання завдань за Робочими пакетами? </a:t>
            </a:r>
            <a:r>
              <a:rPr lang="en-US" sz="2000" dirty="0" err="1"/>
              <a:t>Вкажіть</a:t>
            </a:r>
            <a:endParaRPr lang="uk-UA" sz="2000" dirty="0"/>
          </a:p>
          <a:p>
            <a:pPr marL="0" indent="0">
              <a:buNone/>
            </a:pPr>
            <a:r>
              <a:rPr lang="uk-UA" sz="2000" i="1" dirty="0">
                <a:solidFill>
                  <a:schemeClr val="accent1"/>
                </a:solidFill>
              </a:rPr>
              <a:t>Зараз консорціум, а відповідно Університет є на стадії завершення 2 робочого пакету. Певні труднощі викликані карантинними обмеженнями. Це мало особливий вплив на реалізацію 1 пакету, коли всі навчальні зустрічі пройшли в онлайн режимі.</a:t>
            </a:r>
          </a:p>
          <a:p>
            <a:pPr marL="0" indent="0">
              <a:buNone/>
            </a:pPr>
            <a:endParaRPr lang="uk-UA" sz="3200" dirty="0"/>
          </a:p>
        </p:txBody>
      </p:sp>
      <p:pic>
        <p:nvPicPr>
          <p:cNvPr id="5" name="Picture 4" descr="Результат пошуку зображень за запитом &quot;tempus logo&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95692" y="6127636"/>
            <a:ext cx="2556608" cy="730364"/>
          </a:xfrm>
          <a:prstGeom prst="rect">
            <a:avLst/>
          </a:prstGeom>
          <a:noFill/>
          <a:extLst>
            <a:ext uri="{909E8E84-426E-40DD-AFC4-6F175D3DCCD1}">
              <a14:hiddenFill xmlns:a14="http://schemas.microsoft.com/office/drawing/2010/main">
                <a:solidFill>
                  <a:srgbClr val="FFFFFF"/>
                </a:solidFill>
              </a14:hiddenFill>
            </a:ext>
          </a:extLst>
        </p:spPr>
      </p:pic>
      <p:pic>
        <p:nvPicPr>
          <p:cNvPr id="6" name="Obraz 5">
            <a:extLst>
              <a:ext uri="{FF2B5EF4-FFF2-40B4-BE49-F238E27FC236}">
                <a16:creationId xmlns:a16="http://schemas.microsoft.com/office/drawing/2014/main" id="{BE2BC7FE-2D2A-8645-851A-933EA61CC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 y="100073"/>
            <a:ext cx="1538498" cy="730364"/>
          </a:xfrm>
          <a:prstGeom prst="rect">
            <a:avLst/>
          </a:prstGeom>
        </p:spPr>
      </p:pic>
    </p:spTree>
    <p:extLst>
      <p:ext uri="{BB962C8B-B14F-4D97-AF65-F5344CB8AC3E}">
        <p14:creationId xmlns:p14="http://schemas.microsoft.com/office/powerpoint/2010/main" val="1783335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65100"/>
            <a:ext cx="10515600" cy="2159003"/>
          </a:xfrm>
        </p:spPr>
        <p:txBody>
          <a:bodyPr>
            <a:normAutofit fontScale="90000"/>
          </a:bodyPr>
          <a:lstStyle/>
          <a:p>
            <a:pPr algn="ctr"/>
            <a:br>
              <a:rPr lang="uk-UA" dirty="0"/>
            </a:br>
            <a:r>
              <a:rPr lang="uk-UA" sz="3100" b="1" dirty="0"/>
              <a:t>ВПЛИВ ПРОЕКТУ на</a:t>
            </a:r>
            <a:br>
              <a:rPr lang="uk-UA" sz="3100" b="1" dirty="0"/>
            </a:br>
            <a:r>
              <a:rPr lang="uk-UA" sz="3100" b="1" dirty="0"/>
              <a:t>ІНСТИТУЦІЙНОМУ РІВНІ – </a:t>
            </a:r>
            <a:br>
              <a:rPr lang="uk-UA" sz="3100" i="1" dirty="0"/>
            </a:br>
            <a:r>
              <a:rPr lang="uk-UA" sz="3100" b="1" dirty="0"/>
              <a:t>зміни в організаційній поведінці</a:t>
            </a:r>
            <a:br>
              <a:rPr lang="uk-UA" sz="3100" b="1" dirty="0"/>
            </a:br>
            <a:endParaRPr lang="uk-UA" sz="3100" i="1" dirty="0"/>
          </a:p>
        </p:txBody>
      </p:sp>
      <p:sp>
        <p:nvSpPr>
          <p:cNvPr id="3" name="Місце для вмісту 2"/>
          <p:cNvSpPr>
            <a:spLocks noGrp="1"/>
          </p:cNvSpPr>
          <p:nvPr>
            <p:ph idx="1"/>
          </p:nvPr>
        </p:nvSpPr>
        <p:spPr>
          <a:xfrm>
            <a:off x="838200" y="2066126"/>
            <a:ext cx="10731500" cy="4284662"/>
          </a:xfrm>
        </p:spPr>
        <p:txBody>
          <a:bodyPr>
            <a:normAutofit/>
          </a:bodyPr>
          <a:lstStyle/>
          <a:p>
            <a:r>
              <a:rPr lang="uk-UA" sz="2000" dirty="0"/>
              <a:t>Чи відбуваються якісь (важливі) організаційні, навчальні, управлінські зміни в університеті, пов'язані із реалізацією даного проекту? </a:t>
            </a:r>
          </a:p>
          <a:p>
            <a:pPr marL="0" indent="0">
              <a:buNone/>
            </a:pPr>
            <a:r>
              <a:rPr lang="uk-UA" sz="2000" i="1" dirty="0" err="1">
                <a:solidFill>
                  <a:schemeClr val="accent1"/>
                </a:solidFill>
              </a:rPr>
              <a:t>Проєкт</a:t>
            </a:r>
            <a:r>
              <a:rPr lang="uk-UA" sz="2000" i="1" dirty="0">
                <a:solidFill>
                  <a:schemeClr val="accent1"/>
                </a:solidFill>
              </a:rPr>
              <a:t> зараз на початкових етапах реалізації, однак ми розраховуємо на чималі результати, а саме:</a:t>
            </a:r>
          </a:p>
          <a:p>
            <a:pPr>
              <a:buFontTx/>
              <a:buChar char="-"/>
            </a:pPr>
            <a:r>
              <a:rPr lang="uk-UA" sz="2000" i="1" dirty="0">
                <a:solidFill>
                  <a:schemeClr val="accent1"/>
                </a:solidFill>
              </a:rPr>
              <a:t>формування нової системи інтеграції та адаптації іноземних студентів із залученням різних підрозділів університету;</a:t>
            </a:r>
          </a:p>
          <a:p>
            <a:pPr>
              <a:buFontTx/>
              <a:buChar char="-"/>
            </a:pPr>
            <a:r>
              <a:rPr lang="uk-UA" sz="2000" i="1" dirty="0">
                <a:solidFill>
                  <a:schemeClr val="accent1"/>
                </a:solidFill>
              </a:rPr>
              <a:t>побудова маркетингової стратегії залучення студентів та дієві </a:t>
            </a:r>
            <a:r>
              <a:rPr lang="uk-UA" sz="2000" i="1" dirty="0" err="1">
                <a:solidFill>
                  <a:schemeClr val="accent1"/>
                </a:solidFill>
              </a:rPr>
              <a:t>промо</a:t>
            </a:r>
            <a:r>
              <a:rPr lang="uk-UA" sz="2000" i="1" dirty="0">
                <a:solidFill>
                  <a:schemeClr val="accent1"/>
                </a:solidFill>
              </a:rPr>
              <a:t> кампанії;</a:t>
            </a:r>
          </a:p>
          <a:p>
            <a:pPr>
              <a:buFontTx/>
              <a:buChar char="-"/>
            </a:pPr>
            <a:r>
              <a:rPr lang="uk-UA" sz="2000" i="1" dirty="0">
                <a:solidFill>
                  <a:schemeClr val="accent1"/>
                </a:solidFill>
              </a:rPr>
              <a:t>формування нових </a:t>
            </a:r>
            <a:r>
              <a:rPr lang="uk-UA" sz="2000" i="1" dirty="0" err="1">
                <a:solidFill>
                  <a:schemeClr val="accent1"/>
                </a:solidFill>
              </a:rPr>
              <a:t>партнерств</a:t>
            </a:r>
            <a:r>
              <a:rPr lang="uk-UA" sz="2000" i="1" dirty="0">
                <a:solidFill>
                  <a:schemeClr val="accent1"/>
                </a:solidFill>
              </a:rPr>
              <a:t> з перспективою розвитку спільних проектів;</a:t>
            </a:r>
          </a:p>
          <a:p>
            <a:pPr>
              <a:buFontTx/>
              <a:buChar char="-"/>
            </a:pPr>
            <a:r>
              <a:rPr lang="uk-UA" sz="2000" i="1" dirty="0">
                <a:solidFill>
                  <a:schemeClr val="accent1"/>
                </a:solidFill>
              </a:rPr>
              <a:t>реорганізація структурного підрозділу, що займається іноземними студентами. </a:t>
            </a:r>
          </a:p>
          <a:p>
            <a:pPr marL="0" indent="0">
              <a:buNone/>
            </a:pPr>
            <a:endParaRPr lang="uk-UA" sz="2000" dirty="0"/>
          </a:p>
          <a:p>
            <a:pPr marL="0" indent="0">
              <a:buNone/>
            </a:pPr>
            <a:endParaRPr lang="uk-UA" dirty="0"/>
          </a:p>
          <a:p>
            <a:endParaRPr lang="uk-UA" dirty="0"/>
          </a:p>
        </p:txBody>
      </p:sp>
      <p:pic>
        <p:nvPicPr>
          <p:cNvPr id="6" name="Picture 5" descr="Результат пошуку зображень за запитом &quot;tempus logo&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7446" y="6092810"/>
            <a:ext cx="2678514" cy="765190"/>
          </a:xfrm>
          <a:prstGeom prst="rect">
            <a:avLst/>
          </a:prstGeom>
          <a:noFill/>
          <a:extLst>
            <a:ext uri="{909E8E84-426E-40DD-AFC4-6F175D3DCCD1}">
              <a14:hiddenFill xmlns:a14="http://schemas.microsoft.com/office/drawing/2010/main">
                <a:solidFill>
                  <a:srgbClr val="FFFFFF"/>
                </a:solidFill>
              </a14:hiddenFill>
            </a:ext>
          </a:extLst>
        </p:spPr>
      </p:pic>
      <p:pic>
        <p:nvPicPr>
          <p:cNvPr id="5" name="Obraz 4">
            <a:extLst>
              <a:ext uri="{FF2B5EF4-FFF2-40B4-BE49-F238E27FC236}">
                <a16:creationId xmlns:a16="http://schemas.microsoft.com/office/drawing/2014/main" id="{D3542AEB-EF45-2B4A-A086-DF679ED77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0" y="5998669"/>
            <a:ext cx="1538498" cy="730364"/>
          </a:xfrm>
          <a:prstGeom prst="rect">
            <a:avLst/>
          </a:prstGeom>
        </p:spPr>
      </p:pic>
    </p:spTree>
    <p:extLst>
      <p:ext uri="{BB962C8B-B14F-4D97-AF65-F5344CB8AC3E}">
        <p14:creationId xmlns:p14="http://schemas.microsoft.com/office/powerpoint/2010/main" val="3274318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54000"/>
            <a:ext cx="10515600" cy="2057400"/>
          </a:xfrm>
        </p:spPr>
        <p:txBody>
          <a:bodyPr>
            <a:normAutofit/>
          </a:bodyPr>
          <a:lstStyle/>
          <a:p>
            <a:pPr algn="ctr"/>
            <a:br>
              <a:rPr lang="uk-UA" dirty="0"/>
            </a:br>
            <a:r>
              <a:rPr lang="uk-UA" sz="3100" b="1" dirty="0"/>
              <a:t>ВПЛИВ ПРОЕКТУ на</a:t>
            </a:r>
            <a:br>
              <a:rPr lang="uk-UA" sz="3100" b="1" dirty="0"/>
            </a:br>
            <a:r>
              <a:rPr lang="uk-UA" sz="3100" b="1" dirty="0"/>
              <a:t>ІНСТИТУЦІЙНОМУ РІВНІ – </a:t>
            </a:r>
            <a:br>
              <a:rPr lang="uk-UA" sz="3100" i="1" dirty="0"/>
            </a:br>
            <a:r>
              <a:rPr lang="uk-UA" sz="3100" b="1" dirty="0"/>
              <a:t>інтернаціоналізація</a:t>
            </a:r>
            <a:endParaRPr lang="uk-UA" sz="3100" b="1" i="1" dirty="0"/>
          </a:p>
        </p:txBody>
      </p:sp>
      <p:sp>
        <p:nvSpPr>
          <p:cNvPr id="3" name="Місце для вмісту 2"/>
          <p:cNvSpPr>
            <a:spLocks noGrp="1"/>
          </p:cNvSpPr>
          <p:nvPr>
            <p:ph idx="1"/>
          </p:nvPr>
        </p:nvSpPr>
        <p:spPr>
          <a:xfrm>
            <a:off x="775063" y="1803400"/>
            <a:ext cx="10731500" cy="4551362"/>
          </a:xfrm>
        </p:spPr>
        <p:txBody>
          <a:bodyPr>
            <a:normAutofit/>
          </a:bodyPr>
          <a:lstStyle/>
          <a:p>
            <a:r>
              <a:rPr lang="uk-UA" sz="2000" dirty="0"/>
              <a:t>Який внесок зробив проект до розроблення та реалізації Стратегії інтернаціоналізації Вашого закладу вищої освіти ?</a:t>
            </a:r>
          </a:p>
          <a:p>
            <a:pPr marL="0" indent="0">
              <a:buNone/>
            </a:pPr>
            <a:r>
              <a:rPr lang="uk-UA" sz="2000" i="1" dirty="0">
                <a:solidFill>
                  <a:schemeClr val="accent1"/>
                </a:solidFill>
              </a:rPr>
              <a:t>Проект є безпосередньою частиною  Стратегії інтернаціоналізації університету через залучення грантового фінансування, роботу з іноземними студентами, тощо.</a:t>
            </a:r>
          </a:p>
          <a:p>
            <a:endParaRPr lang="uk-UA" sz="2000" dirty="0"/>
          </a:p>
          <a:p>
            <a:pPr marL="0" indent="0">
              <a:buNone/>
            </a:pPr>
            <a:endParaRPr lang="uk-UA" dirty="0"/>
          </a:p>
          <a:p>
            <a:endParaRPr lang="uk-UA" dirty="0"/>
          </a:p>
        </p:txBody>
      </p:sp>
      <p:pic>
        <p:nvPicPr>
          <p:cNvPr id="6" name="Picture 5" descr="Результат пошуку зображень за запитом &quot;tempus logo&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7446" y="6092810"/>
            <a:ext cx="2678514" cy="765190"/>
          </a:xfrm>
          <a:prstGeom prst="rect">
            <a:avLst/>
          </a:prstGeom>
          <a:noFill/>
          <a:extLst>
            <a:ext uri="{909E8E84-426E-40DD-AFC4-6F175D3DCCD1}">
              <a14:hiddenFill xmlns:a14="http://schemas.microsoft.com/office/drawing/2010/main">
                <a:solidFill>
                  <a:srgbClr val="FFFFFF"/>
                </a:solidFill>
              </a14:hiddenFill>
            </a:ext>
          </a:extLst>
        </p:spPr>
      </p:pic>
      <p:pic>
        <p:nvPicPr>
          <p:cNvPr id="5" name="Obraz 4">
            <a:extLst>
              <a:ext uri="{FF2B5EF4-FFF2-40B4-BE49-F238E27FC236}">
                <a16:creationId xmlns:a16="http://schemas.microsoft.com/office/drawing/2014/main" id="{B49F1A7D-3C4C-754D-BBE3-8BA88B0C9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040" y="5876017"/>
            <a:ext cx="1538498" cy="730364"/>
          </a:xfrm>
          <a:prstGeom prst="rect">
            <a:avLst/>
          </a:prstGeom>
        </p:spPr>
      </p:pic>
    </p:spTree>
    <p:extLst>
      <p:ext uri="{BB962C8B-B14F-4D97-AF65-F5344CB8AC3E}">
        <p14:creationId xmlns:p14="http://schemas.microsoft.com/office/powerpoint/2010/main" val="225982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0"/>
            <a:ext cx="11056815" cy="1092200"/>
          </a:xfrm>
        </p:spPr>
        <p:txBody>
          <a:bodyPr>
            <a:normAutofit/>
          </a:bodyPr>
          <a:lstStyle/>
          <a:p>
            <a:pPr algn="ctr"/>
            <a:r>
              <a:rPr lang="uk-UA" sz="2800" b="1" dirty="0"/>
              <a:t>Забезпечення СТАЛОСТІ РЕЗУЛЬТАТІВ ПРОЕКТУ</a:t>
            </a:r>
          </a:p>
        </p:txBody>
      </p:sp>
      <p:sp>
        <p:nvSpPr>
          <p:cNvPr id="3" name="Місце для вмісту 2"/>
          <p:cNvSpPr>
            <a:spLocks noGrp="1"/>
          </p:cNvSpPr>
          <p:nvPr>
            <p:ph idx="1"/>
          </p:nvPr>
        </p:nvSpPr>
        <p:spPr>
          <a:xfrm>
            <a:off x="838199" y="825500"/>
            <a:ext cx="10731500" cy="5765800"/>
          </a:xfrm>
        </p:spPr>
        <p:txBody>
          <a:bodyPr>
            <a:normAutofit/>
          </a:bodyPr>
          <a:lstStyle/>
          <a:p>
            <a:r>
              <a:rPr lang="uk-UA" sz="2200" dirty="0"/>
              <a:t>Яким є рівень стратегічної підтримки керівництва (людського та інституційного потенціалу), що надається проекту на інституційному рівні (університету як установи) або на місцевому/регіональному/національному рівні (органами влади, громадськими організаціями) задля забезпечення сталості результатів проекту після його завершення? </a:t>
            </a:r>
          </a:p>
          <a:p>
            <a:pPr marL="0" indent="0">
              <a:buNone/>
            </a:pPr>
            <a:r>
              <a:rPr lang="uk-UA" sz="2000" i="1" dirty="0">
                <a:solidFill>
                  <a:schemeClr val="accent1"/>
                </a:solidFill>
              </a:rPr>
              <a:t>На інституційному рівні забезпечується підтримка реалізації проекту та подальшої реалізації програм інтеграції та адаптації іноземних студентів після його завершення.</a:t>
            </a:r>
          </a:p>
          <a:p>
            <a:pPr marL="0" indent="0">
              <a:buNone/>
            </a:pPr>
            <a:endParaRPr lang="uk-UA" sz="3000" dirty="0"/>
          </a:p>
          <a:p>
            <a:pPr marL="0" indent="0">
              <a:buNone/>
            </a:pPr>
            <a:endParaRPr lang="uk-UA" dirty="0"/>
          </a:p>
        </p:txBody>
      </p:sp>
      <p:pic>
        <p:nvPicPr>
          <p:cNvPr id="6" name="Picture 5" descr="Результат пошуку зображень за запитом &quot;tempus logo&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7446" y="6092810"/>
            <a:ext cx="2678514" cy="765190"/>
          </a:xfrm>
          <a:prstGeom prst="rect">
            <a:avLst/>
          </a:prstGeom>
          <a:noFill/>
          <a:extLst>
            <a:ext uri="{909E8E84-426E-40DD-AFC4-6F175D3DCCD1}">
              <a14:hiddenFill xmlns:a14="http://schemas.microsoft.com/office/drawing/2010/main">
                <a:solidFill>
                  <a:srgbClr val="FFFFFF"/>
                </a:solidFill>
              </a14:hiddenFill>
            </a:ext>
          </a:extLst>
        </p:spPr>
      </p:pic>
      <p:pic>
        <p:nvPicPr>
          <p:cNvPr id="5" name="Obraz 4">
            <a:extLst>
              <a:ext uri="{FF2B5EF4-FFF2-40B4-BE49-F238E27FC236}">
                <a16:creationId xmlns:a16="http://schemas.microsoft.com/office/drawing/2014/main" id="{65F9C40C-8D60-D145-ACCB-FA1A3D951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63" y="5745041"/>
            <a:ext cx="1538498" cy="730364"/>
          </a:xfrm>
          <a:prstGeom prst="rect">
            <a:avLst/>
          </a:prstGeom>
        </p:spPr>
      </p:pic>
    </p:spTree>
    <p:extLst>
      <p:ext uri="{BB962C8B-B14F-4D97-AF65-F5344CB8AC3E}">
        <p14:creationId xmlns:p14="http://schemas.microsoft.com/office/powerpoint/2010/main" val="1636256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0"/>
            <a:ext cx="10515600" cy="1384300"/>
          </a:xfrm>
        </p:spPr>
        <p:txBody>
          <a:bodyPr>
            <a:normAutofit/>
          </a:bodyPr>
          <a:lstStyle/>
          <a:p>
            <a:pPr algn="ctr"/>
            <a:r>
              <a:rPr lang="uk-UA" sz="2800" b="1" dirty="0"/>
              <a:t>ВІДПОВІДНІСТЬ(РЕЛЕВАНТНІСТЬ) проекту до контексту середовища, у якому діє проект </a:t>
            </a:r>
            <a:endParaRPr lang="uk-UA" sz="2800" b="1" i="1" dirty="0"/>
          </a:p>
        </p:txBody>
      </p:sp>
      <p:sp>
        <p:nvSpPr>
          <p:cNvPr id="3" name="Місце для вмісту 2"/>
          <p:cNvSpPr>
            <a:spLocks noGrp="1"/>
          </p:cNvSpPr>
          <p:nvPr>
            <p:ph idx="1"/>
          </p:nvPr>
        </p:nvSpPr>
        <p:spPr>
          <a:xfrm>
            <a:off x="838200" y="1384300"/>
            <a:ext cx="10731500" cy="5207000"/>
          </a:xfrm>
        </p:spPr>
        <p:txBody>
          <a:bodyPr>
            <a:normAutofit/>
          </a:bodyPr>
          <a:lstStyle/>
          <a:p>
            <a:r>
              <a:rPr lang="uk-UA" sz="2000" dirty="0"/>
              <a:t>Чи відповідає проблематика Вашого проекту тим нагальним проблемам та питанням середовища, у якому впроваджується проект?</a:t>
            </a:r>
          </a:p>
          <a:p>
            <a:pPr marL="0" indent="0">
              <a:buNone/>
            </a:pPr>
            <a:r>
              <a:rPr lang="uk-UA" sz="2000" i="1" dirty="0">
                <a:solidFill>
                  <a:schemeClr val="accent1"/>
                </a:solidFill>
              </a:rPr>
              <a:t>Цей проект спрямований на створення умов комфортної та безпечної інтеграції іноземців із перспективою працевлаштування і залучення до соціально-культурного життя. </a:t>
            </a:r>
          </a:p>
          <a:p>
            <a:r>
              <a:rPr lang="uk-UA" sz="2000" dirty="0"/>
              <a:t>Чи все ще відповідає проблематика Вашого проекту національному/ЄС/міжнародному контексту?</a:t>
            </a:r>
          </a:p>
          <a:p>
            <a:pPr marL="0" indent="0">
              <a:buNone/>
            </a:pPr>
            <a:r>
              <a:rPr lang="uk-UA" sz="2000" i="1" dirty="0">
                <a:solidFill>
                  <a:schemeClr val="accent1"/>
                </a:solidFill>
              </a:rPr>
              <a:t>Так, адже популяризує нашу країни та регіон на міжнародному освітньому ринку. Робить Університет більш привабливим.</a:t>
            </a:r>
          </a:p>
          <a:p>
            <a:endParaRPr lang="uk-UA" sz="3000" dirty="0"/>
          </a:p>
          <a:p>
            <a:pPr marL="0" indent="0">
              <a:buNone/>
            </a:pPr>
            <a:endParaRPr lang="uk-UA" dirty="0"/>
          </a:p>
          <a:p>
            <a:endParaRPr lang="uk-UA" dirty="0"/>
          </a:p>
        </p:txBody>
      </p:sp>
      <p:pic>
        <p:nvPicPr>
          <p:cNvPr id="6" name="Picture 5" descr="Результат пошуку зображень за запитом &quot;tempus logo&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7446" y="6092810"/>
            <a:ext cx="2678514" cy="765190"/>
          </a:xfrm>
          <a:prstGeom prst="rect">
            <a:avLst/>
          </a:prstGeom>
          <a:noFill/>
          <a:extLst>
            <a:ext uri="{909E8E84-426E-40DD-AFC4-6F175D3DCCD1}">
              <a14:hiddenFill xmlns:a14="http://schemas.microsoft.com/office/drawing/2010/main">
                <a:solidFill>
                  <a:srgbClr val="FFFFFF"/>
                </a:solidFill>
              </a14:hiddenFill>
            </a:ext>
          </a:extLst>
        </p:spPr>
      </p:pic>
      <p:pic>
        <p:nvPicPr>
          <p:cNvPr id="5" name="Obraz 4">
            <a:extLst>
              <a:ext uri="{FF2B5EF4-FFF2-40B4-BE49-F238E27FC236}">
                <a16:creationId xmlns:a16="http://schemas.microsoft.com/office/drawing/2014/main" id="{3DAEE873-21E3-BB4D-BE61-8813E73F1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903" y="5994286"/>
            <a:ext cx="1538498" cy="730364"/>
          </a:xfrm>
          <a:prstGeom prst="rect">
            <a:avLst/>
          </a:prstGeom>
        </p:spPr>
      </p:pic>
    </p:spTree>
    <p:extLst>
      <p:ext uri="{BB962C8B-B14F-4D97-AF65-F5344CB8AC3E}">
        <p14:creationId xmlns:p14="http://schemas.microsoft.com/office/powerpoint/2010/main" val="3766771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0900" y="-105236"/>
            <a:ext cx="10515600" cy="1384300"/>
          </a:xfrm>
        </p:spPr>
        <p:txBody>
          <a:bodyPr>
            <a:normAutofit/>
          </a:bodyPr>
          <a:lstStyle/>
          <a:p>
            <a:pPr algn="ctr"/>
            <a:r>
              <a:rPr lang="uk-UA" sz="2800" b="1" dirty="0"/>
              <a:t>Діяльність у ПАРТНЕРСТВІ та СПІВПРАЦЯ</a:t>
            </a:r>
            <a:endParaRPr lang="uk-UA" sz="2800" b="1" i="1" dirty="0"/>
          </a:p>
        </p:txBody>
      </p:sp>
      <p:sp>
        <p:nvSpPr>
          <p:cNvPr id="3" name="Місце для вмісту 2"/>
          <p:cNvSpPr>
            <a:spLocks noGrp="1"/>
          </p:cNvSpPr>
          <p:nvPr>
            <p:ph idx="1"/>
          </p:nvPr>
        </p:nvSpPr>
        <p:spPr>
          <a:xfrm>
            <a:off x="97971" y="777176"/>
            <a:ext cx="12094029" cy="5934374"/>
          </a:xfrm>
        </p:spPr>
        <p:txBody>
          <a:bodyPr>
            <a:normAutofit lnSpcReduction="10000"/>
          </a:bodyPr>
          <a:lstStyle/>
          <a:p>
            <a:r>
              <a:rPr lang="uk-UA" sz="2000" dirty="0"/>
              <a:t>Чи підписано Вашим університетом Партнерську угоду із європейським координатором проекту?</a:t>
            </a:r>
          </a:p>
          <a:p>
            <a:pPr marL="0" indent="0">
              <a:buNone/>
            </a:pPr>
            <a:r>
              <a:rPr lang="uk-UA" sz="2000" i="1" dirty="0">
                <a:solidFill>
                  <a:schemeClr val="accent1"/>
                </a:solidFill>
              </a:rPr>
              <a:t>Так, усі угоди підписано</a:t>
            </a:r>
          </a:p>
          <a:p>
            <a:r>
              <a:rPr lang="uk-UA" sz="2000" dirty="0"/>
              <a:t>Яким чином налагоджено управління проекту? Яким є розподіл </a:t>
            </a:r>
            <a:r>
              <a:rPr lang="uk-UA" sz="2000" dirty="0" err="1"/>
              <a:t>відповідальностей</a:t>
            </a:r>
            <a:r>
              <a:rPr lang="uk-UA" sz="2000" dirty="0"/>
              <a:t> з управління проектом між партнерами проекту? Яким чином приймаються рішення у партнерстві?  Яким чином налагоджене фінансове адміністрування у проекті?</a:t>
            </a:r>
          </a:p>
          <a:p>
            <a:pPr marL="0" indent="0">
              <a:buNone/>
            </a:pPr>
            <a:r>
              <a:rPr lang="uk-UA" sz="2100" i="1" dirty="0">
                <a:solidFill>
                  <a:schemeClr val="accent1"/>
                </a:solidFill>
              </a:rPr>
              <a:t>Структура управління проектом передбачає розподіл відповідальності та пакетів завдань між партнерами. Координатор проекту: </a:t>
            </a:r>
            <a:r>
              <a:rPr lang="pl-PL" sz="2100" i="1" dirty="0" err="1">
                <a:solidFill>
                  <a:schemeClr val="accent1"/>
                </a:solidFill>
              </a:rPr>
              <a:t>Netherlands</a:t>
            </a:r>
            <a:r>
              <a:rPr lang="pl-PL" sz="2100" i="1" dirty="0">
                <a:solidFill>
                  <a:schemeClr val="accent1"/>
                </a:solidFill>
              </a:rPr>
              <a:t> Business </a:t>
            </a:r>
            <a:r>
              <a:rPr lang="pl-PL" sz="2100" i="1" dirty="0" err="1">
                <a:solidFill>
                  <a:schemeClr val="accent1"/>
                </a:solidFill>
              </a:rPr>
              <a:t>Academy</a:t>
            </a:r>
            <a:r>
              <a:rPr lang="uk-UA" sz="2100" i="1" dirty="0">
                <a:solidFill>
                  <a:schemeClr val="accent1"/>
                </a:solidFill>
              </a:rPr>
              <a:t>.</a:t>
            </a:r>
            <a:endParaRPr lang="pl-PL" sz="2100" i="1" dirty="0">
              <a:solidFill>
                <a:schemeClr val="accent1"/>
              </a:solidFill>
            </a:endParaRPr>
          </a:p>
          <a:p>
            <a:pPr marL="0" indent="0">
              <a:buNone/>
            </a:pPr>
            <a:r>
              <a:rPr lang="uk-UA" sz="2100" i="1" dirty="0">
                <a:solidFill>
                  <a:schemeClr val="accent1"/>
                </a:solidFill>
              </a:rPr>
              <a:t>За проектом вже відбулася  1 координаційна зустріч онлайн та заплановані інші зустрічі, під час яких відбувається обговорення ходу реалізації проекту, постановка завдань, вирішення поточних питань.  </a:t>
            </a:r>
          </a:p>
          <a:p>
            <a:pPr marL="0" indent="0">
              <a:buNone/>
            </a:pPr>
            <a:r>
              <a:rPr lang="uk-UA" sz="2100" i="1" dirty="0">
                <a:solidFill>
                  <a:schemeClr val="accent1"/>
                </a:solidFill>
              </a:rPr>
              <a:t>Усі матеріали щодо реалізації проекту знаходяться на </a:t>
            </a:r>
            <a:r>
              <a:rPr lang="pl-PL" sz="2100" i="1" dirty="0">
                <a:solidFill>
                  <a:schemeClr val="accent1"/>
                </a:solidFill>
              </a:rPr>
              <a:t>Google Disk</a:t>
            </a:r>
            <a:r>
              <a:rPr lang="uk-UA" sz="2100" i="1" dirty="0">
                <a:solidFill>
                  <a:schemeClr val="accent1"/>
                </a:solidFill>
              </a:rPr>
              <a:t>.</a:t>
            </a:r>
            <a:r>
              <a:rPr lang="pl-PL" sz="2100" i="1" dirty="0">
                <a:solidFill>
                  <a:schemeClr val="accent1"/>
                </a:solidFill>
              </a:rPr>
              <a:t> </a:t>
            </a:r>
            <a:endParaRPr lang="uk-UA" sz="2100" i="1" dirty="0">
              <a:solidFill>
                <a:schemeClr val="accent1"/>
              </a:solidFill>
            </a:endParaRPr>
          </a:p>
          <a:p>
            <a:r>
              <a:rPr lang="uk-UA" sz="2000" dirty="0"/>
              <a:t>Чи є застороги, проблеми в управлінні змістом проекту чи фінансовому управлінні? </a:t>
            </a:r>
            <a:r>
              <a:rPr lang="uk-UA" sz="2100" i="1" dirty="0">
                <a:solidFill>
                  <a:schemeClr val="accent1"/>
                </a:solidFill>
              </a:rPr>
              <a:t>Ні</a:t>
            </a:r>
          </a:p>
          <a:p>
            <a:r>
              <a:rPr lang="uk-UA" sz="2000" dirty="0"/>
              <a:t>Яким чином відбувається внутрішній моніторинг виконання Робочого плану, виконання Робочих пакетів, забезпечення якості у проекті? </a:t>
            </a:r>
            <a:r>
              <a:rPr lang="uk-UA" sz="2100" i="1" dirty="0">
                <a:solidFill>
                  <a:schemeClr val="accent1"/>
                </a:solidFill>
              </a:rPr>
              <a:t>Обговорення та спільні рішення, проводили спільні онлайн зустрічі.</a:t>
            </a:r>
          </a:p>
          <a:p>
            <a:r>
              <a:rPr lang="uk-UA" sz="2000" dirty="0"/>
              <a:t>Чи мають університет-партнери розуміння власності проекту та його результатів (</a:t>
            </a:r>
            <a:r>
              <a:rPr lang="en-US" sz="2000" dirty="0"/>
              <a:t>local ownership), </a:t>
            </a:r>
            <a:r>
              <a:rPr lang="uk-UA" sz="2000" dirty="0"/>
              <a:t>розподіленого партнерства та спільної відповідальності за результати проекту? </a:t>
            </a:r>
            <a:r>
              <a:rPr lang="uk-UA" sz="2100" i="1" dirty="0">
                <a:solidFill>
                  <a:schemeClr val="accent1"/>
                </a:solidFill>
              </a:rPr>
              <a:t>Так</a:t>
            </a:r>
          </a:p>
          <a:p>
            <a:r>
              <a:rPr lang="uk-UA" sz="2000" dirty="0"/>
              <a:t>Чи налагоджене спілкування у проекті у такий ефективний та зрозумілий спосіб, щоб усі партнерські університети були залучені до прийняття управлінських рішень у проекті? </a:t>
            </a:r>
            <a:r>
              <a:rPr lang="uk-UA" sz="2100" i="1" dirty="0">
                <a:solidFill>
                  <a:schemeClr val="accent1"/>
                </a:solidFill>
              </a:rPr>
              <a:t>Так</a:t>
            </a:r>
          </a:p>
          <a:p>
            <a:pPr marL="0" indent="0">
              <a:buNone/>
            </a:pPr>
            <a:endParaRPr lang="uk-UA" sz="2900" dirty="0"/>
          </a:p>
          <a:p>
            <a:endParaRPr lang="uk-UA" dirty="0"/>
          </a:p>
          <a:p>
            <a:endParaRPr lang="uk-UA" dirty="0"/>
          </a:p>
        </p:txBody>
      </p:sp>
      <p:pic>
        <p:nvPicPr>
          <p:cNvPr id="6" name="Picture 5" descr="Результат пошуку зображень за запитом &quot;tempus logo&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76486" y="6209662"/>
            <a:ext cx="2269474" cy="648337"/>
          </a:xfrm>
          <a:prstGeom prst="rect">
            <a:avLst/>
          </a:prstGeom>
          <a:noFill/>
          <a:extLst>
            <a:ext uri="{909E8E84-426E-40DD-AFC4-6F175D3DCCD1}">
              <a14:hiddenFill xmlns:a14="http://schemas.microsoft.com/office/drawing/2010/main">
                <a:solidFill>
                  <a:srgbClr val="FFFFFF"/>
                </a:solidFill>
              </a14:hiddenFill>
            </a:ext>
          </a:extLst>
        </p:spPr>
      </p:pic>
      <p:pic>
        <p:nvPicPr>
          <p:cNvPr id="5" name="Obraz 4">
            <a:extLst>
              <a:ext uri="{FF2B5EF4-FFF2-40B4-BE49-F238E27FC236}">
                <a16:creationId xmlns:a16="http://schemas.microsoft.com/office/drawing/2014/main" id="{BBE974C8-DF80-7842-820F-F98B2156E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0" y="264029"/>
            <a:ext cx="1130300" cy="536582"/>
          </a:xfrm>
          <a:prstGeom prst="rect">
            <a:avLst/>
          </a:prstGeom>
        </p:spPr>
      </p:pic>
    </p:spTree>
    <p:extLst>
      <p:ext uri="{BB962C8B-B14F-4D97-AF65-F5344CB8AC3E}">
        <p14:creationId xmlns:p14="http://schemas.microsoft.com/office/powerpoint/2010/main" val="520038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2800" y="0"/>
            <a:ext cx="10515600" cy="1384300"/>
          </a:xfrm>
        </p:spPr>
        <p:txBody>
          <a:bodyPr>
            <a:normAutofit/>
          </a:bodyPr>
          <a:lstStyle/>
          <a:p>
            <a:pPr algn="ctr"/>
            <a:r>
              <a:rPr lang="uk-UA" sz="2800" b="1" dirty="0"/>
              <a:t>Діяльність у ПАРТНЕРСТВІ</a:t>
            </a:r>
            <a:br>
              <a:rPr lang="uk-UA" sz="2800" b="1" dirty="0"/>
            </a:br>
            <a:r>
              <a:rPr lang="uk-UA" sz="2800" b="1" dirty="0"/>
              <a:t>(фінансові аспекти)</a:t>
            </a:r>
            <a:endParaRPr lang="uk-UA" sz="2800" b="1" i="1" dirty="0"/>
          </a:p>
        </p:txBody>
      </p:sp>
      <p:sp>
        <p:nvSpPr>
          <p:cNvPr id="3" name="Місце для вмісту 2"/>
          <p:cNvSpPr>
            <a:spLocks noGrp="1"/>
          </p:cNvSpPr>
          <p:nvPr>
            <p:ph idx="1"/>
          </p:nvPr>
        </p:nvSpPr>
        <p:spPr>
          <a:xfrm>
            <a:off x="346040" y="1256702"/>
            <a:ext cx="11706260" cy="5601298"/>
          </a:xfrm>
        </p:spPr>
        <p:txBody>
          <a:bodyPr>
            <a:normAutofit/>
          </a:bodyPr>
          <a:lstStyle/>
          <a:p>
            <a:r>
              <a:rPr lang="uk-UA" sz="2000" dirty="0"/>
              <a:t>Як організовано фінансове управління у проекті?</a:t>
            </a:r>
          </a:p>
          <a:p>
            <a:pPr marL="0" indent="0">
              <a:buNone/>
            </a:pPr>
            <a:r>
              <a:rPr lang="uk-UA" sz="2100" i="1" dirty="0">
                <a:solidFill>
                  <a:schemeClr val="accent1"/>
                </a:solidFill>
              </a:rPr>
              <a:t>Координатор проекту погоджує трансфер грошей до партнерів. Університет отримав перший транш для реалізації проекту (переказ на рахунок університету в євро) </a:t>
            </a:r>
          </a:p>
          <a:p>
            <a:r>
              <a:rPr lang="uk-UA" sz="2000" dirty="0"/>
              <a:t>Чи зіштовхуєтесь Ви із труднощами стосовно фінансового адміністрування у Вашому університеті, у бухгалтерії ? </a:t>
            </a:r>
            <a:r>
              <a:rPr lang="uk-UA" sz="2100" i="1" dirty="0">
                <a:solidFill>
                  <a:schemeClr val="accent1"/>
                </a:solidFill>
              </a:rPr>
              <a:t>НІ</a:t>
            </a:r>
          </a:p>
          <a:p>
            <a:r>
              <a:rPr lang="uk-UA" sz="2000" dirty="0"/>
              <a:t>Чи зрозумілим є принцип </a:t>
            </a:r>
            <a:r>
              <a:rPr lang="en-US" sz="2000" dirty="0"/>
              <a:t>“unit cost”</a:t>
            </a:r>
            <a:r>
              <a:rPr lang="uk-UA" sz="2000" dirty="0"/>
              <a:t> для фінансового відділу університету ? </a:t>
            </a:r>
            <a:r>
              <a:rPr lang="uk-UA" sz="2100" i="1" dirty="0">
                <a:solidFill>
                  <a:schemeClr val="accent1"/>
                </a:solidFill>
              </a:rPr>
              <a:t>Так</a:t>
            </a:r>
          </a:p>
          <a:p>
            <a:r>
              <a:rPr lang="uk-UA" sz="2000" dirty="0"/>
              <a:t>Чи відповідають фактичні витрати за проектом тим, які були запланованими у бюджеті на момент його затвердження? </a:t>
            </a:r>
            <a:r>
              <a:rPr lang="uk-UA" sz="2100" i="1" dirty="0">
                <a:solidFill>
                  <a:schemeClr val="accent1"/>
                </a:solidFill>
              </a:rPr>
              <a:t>Так</a:t>
            </a:r>
          </a:p>
          <a:p>
            <a:r>
              <a:rPr lang="uk-UA" sz="2000" dirty="0"/>
              <a:t>Чи ведеться належним чином фінансова документація за проектом? </a:t>
            </a:r>
            <a:r>
              <a:rPr lang="uk-UA" sz="2000" i="1" dirty="0">
                <a:solidFill>
                  <a:schemeClr val="accent1"/>
                </a:solidFill>
              </a:rPr>
              <a:t>Так</a:t>
            </a:r>
            <a:endParaRPr lang="uk-UA" sz="2000" dirty="0"/>
          </a:p>
          <a:p>
            <a:r>
              <a:rPr lang="uk-UA" sz="2000" dirty="0"/>
              <a:t>Чи зрозумілі правила оплати праці персоналу проекту</a:t>
            </a:r>
            <a:r>
              <a:rPr lang="en-US" sz="2000" dirty="0"/>
              <a:t>?</a:t>
            </a:r>
            <a:r>
              <a:rPr lang="uk-UA" sz="2000" dirty="0"/>
              <a:t> </a:t>
            </a:r>
            <a:r>
              <a:rPr lang="uk-UA" sz="2000" i="1" dirty="0">
                <a:solidFill>
                  <a:schemeClr val="accent1"/>
                </a:solidFill>
              </a:rPr>
              <a:t>Так</a:t>
            </a:r>
            <a:endParaRPr lang="en-US" sz="2000" dirty="0"/>
          </a:p>
          <a:p>
            <a:r>
              <a:rPr lang="uk-UA" sz="2000" dirty="0"/>
              <a:t>Чи зрозумілими є принципи відшкодування вартості за проїзд за проектом? </a:t>
            </a:r>
            <a:r>
              <a:rPr lang="uk-UA" sz="2000" i="1" dirty="0">
                <a:solidFill>
                  <a:schemeClr val="accent1"/>
                </a:solidFill>
              </a:rPr>
              <a:t>Так</a:t>
            </a:r>
            <a:endParaRPr lang="uk-UA" sz="2000" dirty="0"/>
          </a:p>
          <a:p>
            <a:r>
              <a:rPr lang="uk-UA" sz="2000" dirty="0"/>
              <a:t>Чи має університет інші надходження від ЄС проектів або інших донорів? </a:t>
            </a:r>
            <a:r>
              <a:rPr lang="uk-UA" sz="2000" i="1" dirty="0">
                <a:solidFill>
                  <a:schemeClr val="accent1"/>
                </a:solidFill>
              </a:rPr>
              <a:t>Так, Львівський університет є також координатором </a:t>
            </a:r>
            <a:r>
              <a:rPr lang="uk-UA" sz="2000" i="1" dirty="0" err="1">
                <a:solidFill>
                  <a:schemeClr val="accent1"/>
                </a:solidFill>
              </a:rPr>
              <a:t>проєкту</a:t>
            </a:r>
            <a:r>
              <a:rPr lang="uk-UA" sz="2000" i="1" dirty="0">
                <a:solidFill>
                  <a:schemeClr val="accent1"/>
                </a:solidFill>
              </a:rPr>
              <a:t>.</a:t>
            </a:r>
          </a:p>
          <a:p>
            <a:endParaRPr lang="uk-UA" dirty="0"/>
          </a:p>
        </p:txBody>
      </p:sp>
      <p:pic>
        <p:nvPicPr>
          <p:cNvPr id="6" name="Picture 5" descr="Результат пошуку зображень за запитом &quot;tempus logo&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7446" y="6092810"/>
            <a:ext cx="2678514" cy="765190"/>
          </a:xfrm>
          <a:prstGeom prst="rect">
            <a:avLst/>
          </a:prstGeom>
          <a:noFill/>
          <a:extLst>
            <a:ext uri="{909E8E84-426E-40DD-AFC4-6F175D3DCCD1}">
              <a14:hiddenFill xmlns:a14="http://schemas.microsoft.com/office/drawing/2010/main">
                <a:solidFill>
                  <a:srgbClr val="FFFFFF"/>
                </a:solidFill>
              </a14:hiddenFill>
            </a:ext>
          </a:extLst>
        </p:spPr>
      </p:pic>
      <p:pic>
        <p:nvPicPr>
          <p:cNvPr id="5" name="Obraz 4">
            <a:extLst>
              <a:ext uri="{FF2B5EF4-FFF2-40B4-BE49-F238E27FC236}">
                <a16:creationId xmlns:a16="http://schemas.microsoft.com/office/drawing/2014/main" id="{AAF09C6F-304E-2A47-A23C-216D4BAE8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0" y="264029"/>
            <a:ext cx="1538498" cy="730364"/>
          </a:xfrm>
          <a:prstGeom prst="rect">
            <a:avLst/>
          </a:prstGeom>
        </p:spPr>
      </p:pic>
    </p:spTree>
    <p:extLst>
      <p:ext uri="{BB962C8B-B14F-4D97-AF65-F5344CB8AC3E}">
        <p14:creationId xmlns:p14="http://schemas.microsoft.com/office/powerpoint/2010/main" val="132617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CB20882-DE96-D749-9EBD-43518DB0A224}"/>
              </a:ext>
            </a:extLst>
          </p:cNvPr>
          <p:cNvSpPr>
            <a:spLocks noGrp="1"/>
          </p:cNvSpPr>
          <p:nvPr>
            <p:ph type="title"/>
          </p:nvPr>
        </p:nvSpPr>
        <p:spPr>
          <a:xfrm>
            <a:off x="929640" y="2611936"/>
            <a:ext cx="10515600" cy="1325563"/>
          </a:xfrm>
        </p:spPr>
        <p:txBody>
          <a:bodyPr/>
          <a:lstStyle/>
          <a:p>
            <a:pPr algn="ctr"/>
            <a:r>
              <a:rPr lang="uk-UA" dirty="0"/>
              <a:t>ДЯКУЄМО!</a:t>
            </a:r>
            <a:endParaRPr lang="en-GB" dirty="0"/>
          </a:p>
        </p:txBody>
      </p:sp>
      <p:pic>
        <p:nvPicPr>
          <p:cNvPr id="3" name="Picture 5" descr="Результат пошуку зображень за запитом &quot;tempus logo&quot;">
            <a:extLst>
              <a:ext uri="{FF2B5EF4-FFF2-40B4-BE49-F238E27FC236}">
                <a16:creationId xmlns:a16="http://schemas.microsoft.com/office/drawing/2014/main" id="{77BE8CD2-7E59-4F4B-AFD2-E21502ACEC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1320" y="5531107"/>
            <a:ext cx="2678514" cy="765190"/>
          </a:xfrm>
          <a:prstGeom prst="rect">
            <a:avLst/>
          </a:prstGeom>
          <a:noFill/>
          <a:extLst>
            <a:ext uri="{909E8E84-426E-40DD-AFC4-6F175D3DCCD1}">
              <a14:hiddenFill xmlns:a14="http://schemas.microsoft.com/office/drawing/2010/main">
                <a:solidFill>
                  <a:srgbClr val="FFFFFF"/>
                </a:solidFill>
              </a14:hiddenFill>
            </a:ext>
          </a:extLst>
        </p:spPr>
      </p:pic>
      <p:pic>
        <p:nvPicPr>
          <p:cNvPr id="4" name="Obraz 3">
            <a:extLst>
              <a:ext uri="{FF2B5EF4-FFF2-40B4-BE49-F238E27FC236}">
                <a16:creationId xmlns:a16="http://schemas.microsoft.com/office/drawing/2014/main" id="{18A6FB9A-BE4B-2E46-9F4C-6060D44B4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497" y="5019874"/>
            <a:ext cx="3205201" cy="1521590"/>
          </a:xfrm>
          <a:prstGeom prst="rect">
            <a:avLst/>
          </a:prstGeom>
        </p:spPr>
      </p:pic>
    </p:spTree>
    <p:extLst>
      <p:ext uri="{BB962C8B-B14F-4D97-AF65-F5344CB8AC3E}">
        <p14:creationId xmlns:p14="http://schemas.microsoft.com/office/powerpoint/2010/main" val="2343639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33921"/>
            <a:ext cx="10515600" cy="1473200"/>
          </a:xfrm>
        </p:spPr>
        <p:txBody>
          <a:bodyPr>
            <a:normAutofit fontScale="90000"/>
          </a:bodyPr>
          <a:lstStyle/>
          <a:p>
            <a:pPr algn="ctr"/>
            <a:br>
              <a:rPr lang="uk-UA" dirty="0"/>
            </a:br>
            <a:r>
              <a:rPr lang="uk-UA" sz="3100" b="1" dirty="0"/>
              <a:t>ВПРОВАДЖЕННЯ проекту</a:t>
            </a:r>
            <a:r>
              <a:rPr lang="en-US" sz="3100" b="1" dirty="0"/>
              <a:t>.</a:t>
            </a:r>
            <a:r>
              <a:rPr lang="uk-UA" sz="3100" b="1" dirty="0"/>
              <a:t> </a:t>
            </a:r>
            <a:br>
              <a:rPr lang="uk-UA" sz="3100" b="1" dirty="0"/>
            </a:br>
            <a:r>
              <a:rPr lang="uk-UA" sz="3100" b="1" dirty="0"/>
              <a:t>Проведені заходи, досягнуті результати, сформовані продукти </a:t>
            </a:r>
            <a:br>
              <a:rPr lang="uk-UA" sz="3100" b="1" dirty="0"/>
            </a:br>
            <a:br>
              <a:rPr lang="uk-UA" sz="3100" b="1" dirty="0"/>
            </a:br>
            <a:endParaRPr lang="uk-UA" sz="3100" b="1" dirty="0"/>
          </a:p>
        </p:txBody>
      </p:sp>
      <p:sp>
        <p:nvSpPr>
          <p:cNvPr id="3" name="Місце для вмісту 2"/>
          <p:cNvSpPr>
            <a:spLocks noGrp="1"/>
          </p:cNvSpPr>
          <p:nvPr>
            <p:ph idx="1"/>
          </p:nvPr>
        </p:nvSpPr>
        <p:spPr>
          <a:xfrm>
            <a:off x="139700" y="1719808"/>
            <a:ext cx="11912600" cy="4672937"/>
          </a:xfrm>
        </p:spPr>
        <p:txBody>
          <a:bodyPr>
            <a:noAutofit/>
          </a:bodyPr>
          <a:lstStyle/>
          <a:p>
            <a:r>
              <a:rPr lang="uk-UA" sz="2000" dirty="0"/>
              <a:t>Що уже виконано? Яких результатів уже досягнуто? Що ще планується виконати? Чи зіштовхувались із труднощами у процесі виконання завдань за Робочими пакетами? </a:t>
            </a:r>
            <a:r>
              <a:rPr lang="en-US" sz="2000" dirty="0" err="1"/>
              <a:t>Вкажіть</a:t>
            </a:r>
            <a:endParaRPr lang="uk-UA" sz="2000" dirty="0"/>
          </a:p>
          <a:p>
            <a:pPr marL="0" indent="0">
              <a:buNone/>
            </a:pPr>
            <a:r>
              <a:rPr lang="uk-UA" sz="2000" i="1" dirty="0">
                <a:solidFill>
                  <a:schemeClr val="accent1"/>
                </a:solidFill>
              </a:rPr>
              <a:t>Станом на зараз виконано наступні завдання </a:t>
            </a:r>
            <a:r>
              <a:rPr lang="uk-UA" sz="2000" i="1" dirty="0" err="1">
                <a:solidFill>
                  <a:schemeClr val="accent1"/>
                </a:solidFill>
              </a:rPr>
              <a:t>проєкту</a:t>
            </a:r>
            <a:r>
              <a:rPr lang="uk-UA" sz="2000" i="1" dirty="0">
                <a:solidFill>
                  <a:schemeClr val="accent1"/>
                </a:solidFill>
              </a:rPr>
              <a:t>:</a:t>
            </a:r>
          </a:p>
          <a:p>
            <a:pPr marL="0" indent="0">
              <a:buNone/>
            </a:pPr>
            <a:r>
              <a:rPr lang="uk-UA" sz="2000" i="1" dirty="0">
                <a:solidFill>
                  <a:schemeClr val="accent1"/>
                </a:solidFill>
              </a:rPr>
              <a:t>1.1 Навчальні візити. Всього протягом квітня 2021 року відбулося 5 навчальних онлайн візитів до європейських університетів-партнерів. Усі візити відбувалися на платформі </a:t>
            </a:r>
            <a:r>
              <a:rPr lang="uk-UA" sz="2000" i="1" dirty="0" err="1">
                <a:solidFill>
                  <a:schemeClr val="accent1"/>
                </a:solidFill>
              </a:rPr>
              <a:t>Zoom</a:t>
            </a:r>
            <a:r>
              <a:rPr lang="uk-UA" sz="2000" i="1" dirty="0">
                <a:solidFill>
                  <a:schemeClr val="accent1"/>
                </a:solidFill>
              </a:rPr>
              <a:t>.</a:t>
            </a:r>
            <a:endParaRPr lang="en-GB" sz="2000" i="1" dirty="0">
              <a:solidFill>
                <a:schemeClr val="accent1"/>
              </a:solidFill>
            </a:endParaRPr>
          </a:p>
          <a:p>
            <a:pPr marL="0" indent="0">
              <a:buNone/>
            </a:pPr>
            <a:endParaRPr lang="uk-UA" sz="3200" dirty="0"/>
          </a:p>
        </p:txBody>
      </p:sp>
      <p:pic>
        <p:nvPicPr>
          <p:cNvPr id="5" name="Picture 4" descr="Результат пошуку зображень за запитом &quot;tempus logo&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95692" y="6127636"/>
            <a:ext cx="2556608" cy="730364"/>
          </a:xfrm>
          <a:prstGeom prst="rect">
            <a:avLst/>
          </a:prstGeom>
          <a:noFill/>
          <a:extLst>
            <a:ext uri="{909E8E84-426E-40DD-AFC4-6F175D3DCCD1}">
              <a14:hiddenFill xmlns:a14="http://schemas.microsoft.com/office/drawing/2010/main">
                <a:solidFill>
                  <a:srgbClr val="FFFFFF"/>
                </a:solidFill>
              </a14:hiddenFill>
            </a:ext>
          </a:extLst>
        </p:spPr>
      </p:pic>
      <p:pic>
        <p:nvPicPr>
          <p:cNvPr id="10" name="Obraz 9">
            <a:extLst>
              <a:ext uri="{FF2B5EF4-FFF2-40B4-BE49-F238E27FC236}">
                <a16:creationId xmlns:a16="http://schemas.microsoft.com/office/drawing/2014/main" id="{073B6B39-7DA6-D948-A98A-955CD339D46D}"/>
              </a:ext>
            </a:extLst>
          </p:cNvPr>
          <p:cNvPicPr>
            <a:picLocks noChangeAspect="1"/>
          </p:cNvPicPr>
          <p:nvPr/>
        </p:nvPicPr>
        <p:blipFill rotWithShape="1">
          <a:blip r:embed="rId3">
            <a:extLst>
              <a:ext uri="{28A0092B-C50C-407E-A947-70E740481C1C}">
                <a14:useLocalDpi xmlns:a14="http://schemas.microsoft.com/office/drawing/2010/main" val="0"/>
              </a:ext>
            </a:extLst>
          </a:blip>
          <a:srcRect l="2871" t="3067" r="10411" b="13115"/>
          <a:stretch/>
        </p:blipFill>
        <p:spPr>
          <a:xfrm>
            <a:off x="6230983" y="3544126"/>
            <a:ext cx="5407941" cy="2246812"/>
          </a:xfrm>
          <a:prstGeom prst="rect">
            <a:avLst/>
          </a:prstGeom>
        </p:spPr>
      </p:pic>
      <p:pic>
        <p:nvPicPr>
          <p:cNvPr id="12" name="Obraz 11">
            <a:extLst>
              <a:ext uri="{FF2B5EF4-FFF2-40B4-BE49-F238E27FC236}">
                <a16:creationId xmlns:a16="http://schemas.microsoft.com/office/drawing/2014/main" id="{D4C7234A-5C5D-1A4A-BD2D-E1BB470E6090}"/>
              </a:ext>
            </a:extLst>
          </p:cNvPr>
          <p:cNvPicPr>
            <a:picLocks noChangeAspect="1"/>
          </p:cNvPicPr>
          <p:nvPr/>
        </p:nvPicPr>
        <p:blipFill rotWithShape="1">
          <a:blip r:embed="rId4">
            <a:extLst>
              <a:ext uri="{28A0092B-C50C-407E-A947-70E740481C1C}">
                <a14:useLocalDpi xmlns:a14="http://schemas.microsoft.com/office/drawing/2010/main" val="0"/>
              </a:ext>
            </a:extLst>
          </a:blip>
          <a:srcRect l="1748" r="1748" b="10075"/>
          <a:stretch/>
        </p:blipFill>
        <p:spPr>
          <a:xfrm>
            <a:off x="409666" y="4205836"/>
            <a:ext cx="5407941" cy="2231849"/>
          </a:xfrm>
          <a:prstGeom prst="rect">
            <a:avLst/>
          </a:prstGeom>
        </p:spPr>
      </p:pic>
      <p:pic>
        <p:nvPicPr>
          <p:cNvPr id="13" name="Obraz 12">
            <a:extLst>
              <a:ext uri="{FF2B5EF4-FFF2-40B4-BE49-F238E27FC236}">
                <a16:creationId xmlns:a16="http://schemas.microsoft.com/office/drawing/2014/main" id="{2DD9E44C-F4DE-D245-9E3D-35FF7976F5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51" y="50536"/>
            <a:ext cx="1538498" cy="730364"/>
          </a:xfrm>
          <a:prstGeom prst="rect">
            <a:avLst/>
          </a:prstGeom>
        </p:spPr>
      </p:pic>
    </p:spTree>
    <p:extLst>
      <p:ext uri="{BB962C8B-B14F-4D97-AF65-F5344CB8AC3E}">
        <p14:creationId xmlns:p14="http://schemas.microsoft.com/office/powerpoint/2010/main" val="4267939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33921"/>
            <a:ext cx="10515600" cy="1473200"/>
          </a:xfrm>
        </p:spPr>
        <p:txBody>
          <a:bodyPr>
            <a:normAutofit fontScale="90000"/>
          </a:bodyPr>
          <a:lstStyle/>
          <a:p>
            <a:pPr algn="ctr"/>
            <a:br>
              <a:rPr lang="uk-UA" dirty="0"/>
            </a:br>
            <a:r>
              <a:rPr lang="uk-UA" sz="3100" b="1" dirty="0"/>
              <a:t>ВПРОВАДЖЕННЯ проекту</a:t>
            </a:r>
            <a:r>
              <a:rPr lang="en-US" sz="3100" b="1" dirty="0"/>
              <a:t>.</a:t>
            </a:r>
            <a:r>
              <a:rPr lang="uk-UA" sz="3100" b="1" dirty="0"/>
              <a:t> </a:t>
            </a:r>
            <a:br>
              <a:rPr lang="uk-UA" sz="3100" b="1" dirty="0"/>
            </a:br>
            <a:r>
              <a:rPr lang="uk-UA" sz="3100" b="1" dirty="0"/>
              <a:t>Проведені заходи, досягнуті результати, сформовані продукти </a:t>
            </a:r>
            <a:br>
              <a:rPr lang="uk-UA" sz="3100" b="1" dirty="0"/>
            </a:br>
            <a:br>
              <a:rPr lang="uk-UA" sz="3100" b="1" dirty="0"/>
            </a:br>
            <a:endParaRPr lang="uk-UA" sz="3100" b="1" dirty="0"/>
          </a:p>
        </p:txBody>
      </p:sp>
      <p:sp>
        <p:nvSpPr>
          <p:cNvPr id="3" name="Місце для вмісту 2"/>
          <p:cNvSpPr>
            <a:spLocks noGrp="1"/>
          </p:cNvSpPr>
          <p:nvPr>
            <p:ph idx="1"/>
          </p:nvPr>
        </p:nvSpPr>
        <p:spPr>
          <a:xfrm>
            <a:off x="139700" y="1719808"/>
            <a:ext cx="11912600" cy="4672937"/>
          </a:xfrm>
        </p:spPr>
        <p:txBody>
          <a:bodyPr>
            <a:noAutofit/>
          </a:bodyPr>
          <a:lstStyle/>
          <a:p>
            <a:r>
              <a:rPr lang="uk-UA" sz="2000" dirty="0"/>
              <a:t>Що уже виконано? Яких результатів уже досягнуто? Що ще планується виконати? Чи зіштовхувались із труднощами у процесі виконання завдань за Робочими пакетами? </a:t>
            </a:r>
            <a:r>
              <a:rPr lang="en-US" sz="2000" dirty="0" err="1"/>
              <a:t>Вкажіть</a:t>
            </a:r>
            <a:endParaRPr lang="uk-UA" sz="2000" dirty="0"/>
          </a:p>
          <a:p>
            <a:pPr marL="0" indent="0">
              <a:buNone/>
            </a:pPr>
            <a:r>
              <a:rPr lang="uk-UA" sz="1800" i="1" dirty="0">
                <a:solidFill>
                  <a:schemeClr val="accent1"/>
                </a:solidFill>
              </a:rPr>
              <a:t>Станом на зараз виконано наступні завдання </a:t>
            </a:r>
            <a:r>
              <a:rPr lang="uk-UA" sz="1800" i="1" dirty="0" err="1">
                <a:solidFill>
                  <a:schemeClr val="accent1"/>
                </a:solidFill>
              </a:rPr>
              <a:t>проєкту</a:t>
            </a:r>
            <a:r>
              <a:rPr lang="uk-UA" sz="1800" i="1" dirty="0">
                <a:solidFill>
                  <a:schemeClr val="accent1"/>
                </a:solidFill>
              </a:rPr>
              <a:t>:</a:t>
            </a:r>
          </a:p>
          <a:p>
            <a:pPr marL="0" indent="0">
              <a:buNone/>
            </a:pPr>
            <a:r>
              <a:rPr lang="en-GB" sz="1800" i="1" dirty="0">
                <a:solidFill>
                  <a:schemeClr val="accent1"/>
                </a:solidFill>
              </a:rPr>
              <a:t>1.2 </a:t>
            </a:r>
            <a:r>
              <a:rPr lang="uk-UA" sz="1800" i="1" dirty="0">
                <a:solidFill>
                  <a:schemeClr val="accent1"/>
                </a:solidFill>
              </a:rPr>
              <a:t>При підготовці до навчальних візитів Університетом було проведено детальний аналіз стану справ по роботі з іноземними студентами, що допомогло виявити проблемні моменти. Також в рамках аналізу було проведено опитування іноземних студентів та працівників, що працюють з іноземними студентами. Результати опитування завантажені на </a:t>
            </a:r>
            <a:r>
              <a:rPr lang="uk-UA" sz="1800" i="1" dirty="0" err="1">
                <a:solidFill>
                  <a:schemeClr val="accent1"/>
                </a:solidFill>
              </a:rPr>
              <a:t>Гугл</a:t>
            </a:r>
            <a:r>
              <a:rPr lang="uk-UA" sz="1800" i="1" dirty="0">
                <a:solidFill>
                  <a:schemeClr val="accent1"/>
                </a:solidFill>
              </a:rPr>
              <a:t>-диск: </a:t>
            </a:r>
            <a:r>
              <a:rPr lang="pl-PL" sz="1800" i="1" dirty="0">
                <a:solidFill>
                  <a:schemeClr val="accent1"/>
                </a:solidFill>
                <a:hlinkClick r:id="rId2"/>
              </a:rPr>
              <a:t>https://drive.google.com/drive/folders/1SVCnJFgh6D2UAiY7j83msw6U81m1znVV</a:t>
            </a:r>
            <a:r>
              <a:rPr lang="uk-UA" sz="1800" i="1" dirty="0">
                <a:solidFill>
                  <a:schemeClr val="accent1"/>
                </a:solidFill>
              </a:rPr>
              <a:t> </a:t>
            </a:r>
          </a:p>
          <a:p>
            <a:pPr marL="0" indent="0">
              <a:buNone/>
            </a:pPr>
            <a:r>
              <a:rPr lang="uk-UA" sz="1800" i="1" dirty="0">
                <a:solidFill>
                  <a:schemeClr val="accent1"/>
                </a:solidFill>
              </a:rPr>
              <a:t>1.3/ 2.2 У липні 2021 року було призначено нового проректора з міжнародних відносин (протягом останніх двох років такої посади не було), що стало додатковим поштовхом до зміни в організації роботи міжнародного відділу. Зокрема, було оновлено низку нормативних документів, зокрема: Наказ ректора Львівського національного університету імені Івана Франка «Щодо навчання іноземних громадян» №2634 від 27.07.2021 року , </a:t>
            </a:r>
            <a:r>
              <a:rPr lang="ru-RU" sz="1800" i="1" dirty="0" err="1">
                <a:solidFill>
                  <a:schemeClr val="accent1"/>
                </a:solidFill>
              </a:rPr>
              <a:t>Розпорядження</a:t>
            </a:r>
            <a:r>
              <a:rPr lang="ru-RU" sz="1800" i="1" dirty="0">
                <a:solidFill>
                  <a:schemeClr val="accent1"/>
                </a:solidFill>
              </a:rPr>
              <a:t> </a:t>
            </a:r>
            <a:r>
              <a:rPr lang="uk-UA" sz="1800" i="1" dirty="0">
                <a:solidFill>
                  <a:srgbClr val="4472C4"/>
                </a:solidFill>
              </a:rPr>
              <a:t>ректора Львівського національного університету імені Івана Франка «</a:t>
            </a:r>
            <a:r>
              <a:rPr lang="ru-RU" sz="1800" i="1" dirty="0">
                <a:solidFill>
                  <a:schemeClr val="accent1"/>
                </a:solidFill>
              </a:rPr>
              <a:t>Про порядок </a:t>
            </a:r>
            <a:r>
              <a:rPr lang="ru-RU" sz="1800" i="1" dirty="0" err="1">
                <a:solidFill>
                  <a:schemeClr val="accent1"/>
                </a:solidFill>
              </a:rPr>
              <a:t>організаційного</a:t>
            </a:r>
            <a:r>
              <a:rPr lang="ru-RU" sz="1800" i="1" dirty="0">
                <a:solidFill>
                  <a:schemeClr val="accent1"/>
                </a:solidFill>
              </a:rPr>
              <a:t> </a:t>
            </a:r>
            <a:r>
              <a:rPr lang="ru-RU" sz="1800" i="1" dirty="0" err="1">
                <a:solidFill>
                  <a:schemeClr val="accent1"/>
                </a:solidFill>
              </a:rPr>
              <a:t>забезпечення</a:t>
            </a:r>
            <a:r>
              <a:rPr lang="ru-RU" sz="1800" i="1" dirty="0">
                <a:solidFill>
                  <a:schemeClr val="accent1"/>
                </a:solidFill>
              </a:rPr>
              <a:t> </a:t>
            </a:r>
            <a:r>
              <a:rPr lang="ru-RU" sz="1800" i="1" dirty="0" err="1">
                <a:solidFill>
                  <a:schemeClr val="accent1"/>
                </a:solidFill>
              </a:rPr>
              <a:t>вступної</a:t>
            </a:r>
            <a:r>
              <a:rPr lang="ru-RU" sz="1800" i="1" dirty="0">
                <a:solidFill>
                  <a:schemeClr val="accent1"/>
                </a:solidFill>
              </a:rPr>
              <a:t> </a:t>
            </a:r>
            <a:r>
              <a:rPr lang="ru-RU" sz="1800" i="1" dirty="0" err="1">
                <a:solidFill>
                  <a:schemeClr val="accent1"/>
                </a:solidFill>
              </a:rPr>
              <a:t>кампанії</a:t>
            </a:r>
            <a:r>
              <a:rPr lang="ru-RU" sz="1800" i="1" dirty="0">
                <a:solidFill>
                  <a:schemeClr val="accent1"/>
                </a:solidFill>
              </a:rPr>
              <a:t> для </a:t>
            </a:r>
            <a:r>
              <a:rPr lang="ru-RU" sz="1800" i="1" dirty="0" err="1">
                <a:solidFill>
                  <a:schemeClr val="accent1"/>
                </a:solidFill>
              </a:rPr>
              <a:t>іноземців</a:t>
            </a:r>
            <a:r>
              <a:rPr lang="ru-RU" sz="1800" i="1" dirty="0">
                <a:solidFill>
                  <a:schemeClr val="accent1"/>
                </a:solidFill>
              </a:rPr>
              <a:t> до </a:t>
            </a:r>
            <a:r>
              <a:rPr lang="ru-RU" sz="1800" i="1" dirty="0" err="1">
                <a:solidFill>
                  <a:schemeClr val="accent1"/>
                </a:solidFill>
              </a:rPr>
              <a:t>Львівського</a:t>
            </a:r>
            <a:r>
              <a:rPr lang="ru-RU" sz="1800" i="1" dirty="0">
                <a:solidFill>
                  <a:schemeClr val="accent1"/>
                </a:solidFill>
              </a:rPr>
              <a:t> </a:t>
            </a:r>
            <a:r>
              <a:rPr lang="ru-RU" sz="1800" i="1" dirty="0" err="1">
                <a:solidFill>
                  <a:schemeClr val="accent1"/>
                </a:solidFill>
              </a:rPr>
              <a:t>національного</a:t>
            </a:r>
            <a:r>
              <a:rPr lang="ru-RU" sz="1800" i="1" dirty="0">
                <a:solidFill>
                  <a:schemeClr val="accent1"/>
                </a:solidFill>
              </a:rPr>
              <a:t> </a:t>
            </a:r>
            <a:r>
              <a:rPr lang="ru-RU" sz="1800" i="1" dirty="0" err="1">
                <a:solidFill>
                  <a:schemeClr val="accent1"/>
                </a:solidFill>
              </a:rPr>
              <a:t>університету</a:t>
            </a:r>
            <a:r>
              <a:rPr lang="ru-RU" sz="1800" i="1" dirty="0">
                <a:solidFill>
                  <a:schemeClr val="accent1"/>
                </a:solidFill>
              </a:rPr>
              <a:t> </a:t>
            </a:r>
            <a:r>
              <a:rPr lang="ru-RU" sz="1800" i="1" dirty="0" err="1">
                <a:solidFill>
                  <a:schemeClr val="accent1"/>
                </a:solidFill>
              </a:rPr>
              <a:t>імені</a:t>
            </a:r>
            <a:r>
              <a:rPr lang="ru-RU" sz="1800" i="1" dirty="0">
                <a:solidFill>
                  <a:schemeClr val="accent1"/>
                </a:solidFill>
              </a:rPr>
              <a:t> </a:t>
            </a:r>
            <a:r>
              <a:rPr lang="ru-RU" sz="1800" i="1" dirty="0" err="1">
                <a:solidFill>
                  <a:schemeClr val="accent1"/>
                </a:solidFill>
              </a:rPr>
              <a:t>Івана</a:t>
            </a:r>
            <a:r>
              <a:rPr lang="ru-RU" sz="1800" i="1" dirty="0">
                <a:solidFill>
                  <a:schemeClr val="accent1"/>
                </a:solidFill>
              </a:rPr>
              <a:t> Франка у 2021 </a:t>
            </a:r>
            <a:r>
              <a:rPr lang="ru-RU" sz="1800" i="1" dirty="0" err="1">
                <a:solidFill>
                  <a:schemeClr val="accent1"/>
                </a:solidFill>
              </a:rPr>
              <a:t>році</a:t>
            </a:r>
            <a:r>
              <a:rPr lang="ru-RU" sz="1800" i="1" dirty="0">
                <a:solidFill>
                  <a:schemeClr val="accent1"/>
                </a:solidFill>
              </a:rPr>
              <a:t>» </a:t>
            </a:r>
            <a:r>
              <a:rPr lang="uk-UA" sz="1800" i="1" dirty="0">
                <a:solidFill>
                  <a:schemeClr val="accent1"/>
                </a:solidFill>
              </a:rPr>
              <a:t>розділено організацію роботи за секторами (окремо виділено роботу з іноземними студентами), окреслено план дій та триває робота над стратегією з інтернаціоналізації. </a:t>
            </a:r>
          </a:p>
          <a:p>
            <a:pPr marL="0" indent="0">
              <a:buNone/>
            </a:pPr>
            <a:endParaRPr lang="uk-UA" sz="2000" i="1" dirty="0">
              <a:solidFill>
                <a:schemeClr val="accent1"/>
              </a:solidFill>
              <a:highlight>
                <a:srgbClr val="FFFF00"/>
              </a:highlight>
            </a:endParaRPr>
          </a:p>
          <a:p>
            <a:pPr marL="0" indent="0">
              <a:buNone/>
            </a:pPr>
            <a:endParaRPr lang="uk-UA" sz="2000" i="1" dirty="0">
              <a:solidFill>
                <a:schemeClr val="accent1"/>
              </a:solidFill>
            </a:endParaRPr>
          </a:p>
          <a:p>
            <a:pPr marL="0" indent="0">
              <a:buNone/>
            </a:pPr>
            <a:endParaRPr lang="uk-UA" sz="3200" dirty="0"/>
          </a:p>
        </p:txBody>
      </p:sp>
      <p:pic>
        <p:nvPicPr>
          <p:cNvPr id="5" name="Picture 4" descr="Результат пошуку зображень за запитом &quot;tempus logo&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5692" y="6127636"/>
            <a:ext cx="2556608" cy="730364"/>
          </a:xfrm>
          <a:prstGeom prst="rect">
            <a:avLst/>
          </a:prstGeom>
          <a:noFill/>
          <a:extLst>
            <a:ext uri="{909E8E84-426E-40DD-AFC4-6F175D3DCCD1}">
              <a14:hiddenFill xmlns:a14="http://schemas.microsoft.com/office/drawing/2010/main">
                <a:solidFill>
                  <a:srgbClr val="FFFFFF"/>
                </a:solidFill>
              </a14:hiddenFill>
            </a:ext>
          </a:extLst>
        </p:spPr>
      </p:pic>
      <p:pic>
        <p:nvPicPr>
          <p:cNvPr id="6" name="Obraz 5">
            <a:extLst>
              <a:ext uri="{FF2B5EF4-FFF2-40B4-BE49-F238E27FC236}">
                <a16:creationId xmlns:a16="http://schemas.microsoft.com/office/drawing/2014/main" id="{2DE59717-D95A-8941-AA45-19EA40D6DB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51" y="50536"/>
            <a:ext cx="1538498" cy="730364"/>
          </a:xfrm>
          <a:prstGeom prst="rect">
            <a:avLst/>
          </a:prstGeom>
        </p:spPr>
      </p:pic>
    </p:spTree>
    <p:extLst>
      <p:ext uri="{BB962C8B-B14F-4D97-AF65-F5344CB8AC3E}">
        <p14:creationId xmlns:p14="http://schemas.microsoft.com/office/powerpoint/2010/main" val="468334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33921"/>
            <a:ext cx="10515600" cy="1473200"/>
          </a:xfrm>
        </p:spPr>
        <p:txBody>
          <a:bodyPr>
            <a:normAutofit fontScale="90000"/>
          </a:bodyPr>
          <a:lstStyle/>
          <a:p>
            <a:pPr algn="ctr"/>
            <a:br>
              <a:rPr lang="uk-UA" dirty="0"/>
            </a:br>
            <a:r>
              <a:rPr lang="uk-UA" sz="3100" b="1" dirty="0"/>
              <a:t>ВПРОВАДЖЕННЯ проекту</a:t>
            </a:r>
            <a:r>
              <a:rPr lang="en-US" sz="3100" b="1" dirty="0"/>
              <a:t>.</a:t>
            </a:r>
            <a:r>
              <a:rPr lang="uk-UA" sz="3100" b="1" dirty="0"/>
              <a:t> </a:t>
            </a:r>
            <a:br>
              <a:rPr lang="uk-UA" sz="3100" b="1" dirty="0"/>
            </a:br>
            <a:r>
              <a:rPr lang="uk-UA" sz="3100" b="1" dirty="0"/>
              <a:t>Проведені заходи, досягнуті результати, сформовані продукти </a:t>
            </a:r>
            <a:br>
              <a:rPr lang="uk-UA" sz="3100" b="1" dirty="0"/>
            </a:br>
            <a:br>
              <a:rPr lang="uk-UA" sz="3100" b="1" dirty="0"/>
            </a:br>
            <a:endParaRPr lang="uk-UA" sz="3100" b="1" dirty="0"/>
          </a:p>
        </p:txBody>
      </p:sp>
      <p:sp>
        <p:nvSpPr>
          <p:cNvPr id="3" name="Місце для вмісту 2"/>
          <p:cNvSpPr>
            <a:spLocks noGrp="1"/>
          </p:cNvSpPr>
          <p:nvPr>
            <p:ph idx="1"/>
          </p:nvPr>
        </p:nvSpPr>
        <p:spPr>
          <a:xfrm>
            <a:off x="139700" y="1719808"/>
            <a:ext cx="11912600" cy="4672937"/>
          </a:xfrm>
        </p:spPr>
        <p:txBody>
          <a:bodyPr>
            <a:noAutofit/>
          </a:bodyPr>
          <a:lstStyle/>
          <a:p>
            <a:r>
              <a:rPr lang="uk-UA" sz="2000" dirty="0"/>
              <a:t>Що уже виконано? Яких результатів уже досягнуто? Що ще планується виконати? Чи зіштовхувались із труднощами у процесі виконання завдань за Робочими пакетами? </a:t>
            </a:r>
            <a:r>
              <a:rPr lang="en-US" sz="2000" dirty="0" err="1"/>
              <a:t>Вкажіть</a:t>
            </a:r>
            <a:endParaRPr lang="uk-UA" sz="2000" dirty="0"/>
          </a:p>
          <a:p>
            <a:pPr marL="0" indent="0">
              <a:buNone/>
            </a:pPr>
            <a:r>
              <a:rPr lang="uk-UA" sz="2000" i="1" dirty="0">
                <a:solidFill>
                  <a:schemeClr val="accent1"/>
                </a:solidFill>
              </a:rPr>
              <a:t>2.1 Виділено окреме приміщення для сектору по роботі з іноземними студентами, частково там буде обладнано простір, де можуть працювати іноземні студенти. Крім того, в Університеті є </a:t>
            </a:r>
            <a:r>
              <a:rPr lang="en-GB" sz="2000" i="1" dirty="0">
                <a:solidFill>
                  <a:schemeClr val="accent1"/>
                </a:solidFill>
              </a:rPr>
              <a:t>Open space</a:t>
            </a:r>
            <a:r>
              <a:rPr lang="uk-UA" sz="2000" i="1" dirty="0">
                <a:solidFill>
                  <a:schemeClr val="accent1"/>
                </a:solidFill>
              </a:rPr>
              <a:t>, який після надходження обладнання також планується використовуватися для комунікації та спільних заходів українських та іноземних студентів.</a:t>
            </a:r>
            <a:endParaRPr lang="en-GB" sz="2000" i="1" dirty="0">
              <a:solidFill>
                <a:schemeClr val="accent1"/>
              </a:solidFill>
            </a:endParaRPr>
          </a:p>
          <a:p>
            <a:pPr marL="0" indent="0">
              <a:buNone/>
            </a:pPr>
            <a:endParaRPr lang="uk-UA" sz="2000" i="1" dirty="0">
              <a:solidFill>
                <a:schemeClr val="accent1"/>
              </a:solidFill>
            </a:endParaRPr>
          </a:p>
          <a:p>
            <a:pPr marL="0" indent="0">
              <a:buNone/>
            </a:pPr>
            <a:endParaRPr lang="uk-UA" sz="3200" dirty="0"/>
          </a:p>
        </p:txBody>
      </p:sp>
      <p:pic>
        <p:nvPicPr>
          <p:cNvPr id="5" name="Picture 4" descr="Результат пошуку зображень за запитом &quot;tempus logo&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95692" y="6127636"/>
            <a:ext cx="2556608" cy="730364"/>
          </a:xfrm>
          <a:prstGeom prst="rect">
            <a:avLst/>
          </a:prstGeom>
          <a:noFill/>
          <a:extLst>
            <a:ext uri="{909E8E84-426E-40DD-AFC4-6F175D3DCCD1}">
              <a14:hiddenFill xmlns:a14="http://schemas.microsoft.com/office/drawing/2010/main">
                <a:solidFill>
                  <a:srgbClr val="FFFFFF"/>
                </a:solidFill>
              </a14:hiddenFill>
            </a:ext>
          </a:extLst>
        </p:spPr>
      </p:pic>
      <p:pic>
        <p:nvPicPr>
          <p:cNvPr id="7" name="Obraz 6">
            <a:extLst>
              <a:ext uri="{FF2B5EF4-FFF2-40B4-BE49-F238E27FC236}">
                <a16:creationId xmlns:a16="http://schemas.microsoft.com/office/drawing/2014/main" id="{67FFF302-F6F0-7C45-90F3-814B2F9C8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51" y="50536"/>
            <a:ext cx="1538498" cy="730364"/>
          </a:xfrm>
          <a:prstGeom prst="rect">
            <a:avLst/>
          </a:prstGeom>
        </p:spPr>
      </p:pic>
      <p:pic>
        <p:nvPicPr>
          <p:cNvPr id="4" name="Obraz 3">
            <a:extLst>
              <a:ext uri="{FF2B5EF4-FFF2-40B4-BE49-F238E27FC236}">
                <a16:creationId xmlns:a16="http://schemas.microsoft.com/office/drawing/2014/main" id="{33524675-1BA1-9941-86C4-85F1439B4A0E}"/>
              </a:ext>
            </a:extLst>
          </p:cNvPr>
          <p:cNvPicPr>
            <a:picLocks noChangeAspect="1"/>
          </p:cNvPicPr>
          <p:nvPr/>
        </p:nvPicPr>
        <p:blipFill>
          <a:blip r:embed="rId4"/>
          <a:stretch>
            <a:fillRect/>
          </a:stretch>
        </p:blipFill>
        <p:spPr>
          <a:xfrm>
            <a:off x="417095" y="3619932"/>
            <a:ext cx="4138863" cy="3104147"/>
          </a:xfrm>
          <a:prstGeom prst="rect">
            <a:avLst/>
          </a:prstGeom>
        </p:spPr>
      </p:pic>
      <p:pic>
        <p:nvPicPr>
          <p:cNvPr id="6" name="Obraz 5">
            <a:extLst>
              <a:ext uri="{FF2B5EF4-FFF2-40B4-BE49-F238E27FC236}">
                <a16:creationId xmlns:a16="http://schemas.microsoft.com/office/drawing/2014/main" id="{4C04B3FD-2857-4B47-ABBE-6C2568C77FAE}"/>
              </a:ext>
            </a:extLst>
          </p:cNvPr>
          <p:cNvPicPr>
            <a:picLocks noChangeAspect="1"/>
          </p:cNvPicPr>
          <p:nvPr/>
        </p:nvPicPr>
        <p:blipFill>
          <a:blip r:embed="rId5"/>
          <a:stretch>
            <a:fillRect/>
          </a:stretch>
        </p:blipFill>
        <p:spPr>
          <a:xfrm>
            <a:off x="5517042" y="3429000"/>
            <a:ext cx="3951660" cy="2963745"/>
          </a:xfrm>
          <a:prstGeom prst="rect">
            <a:avLst/>
          </a:prstGeom>
        </p:spPr>
      </p:pic>
    </p:spTree>
    <p:extLst>
      <p:ext uri="{BB962C8B-B14F-4D97-AF65-F5344CB8AC3E}">
        <p14:creationId xmlns:p14="http://schemas.microsoft.com/office/powerpoint/2010/main" val="1885219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33921"/>
            <a:ext cx="10515600" cy="1473200"/>
          </a:xfrm>
        </p:spPr>
        <p:txBody>
          <a:bodyPr>
            <a:normAutofit fontScale="90000"/>
          </a:bodyPr>
          <a:lstStyle/>
          <a:p>
            <a:pPr algn="ctr"/>
            <a:br>
              <a:rPr lang="uk-UA" dirty="0"/>
            </a:br>
            <a:r>
              <a:rPr lang="uk-UA" sz="3100" b="1" dirty="0"/>
              <a:t>ВПРОВАДЖЕННЯ проекту</a:t>
            </a:r>
            <a:r>
              <a:rPr lang="en-US" sz="3100" b="1" dirty="0"/>
              <a:t>.</a:t>
            </a:r>
            <a:r>
              <a:rPr lang="uk-UA" sz="3100" b="1" dirty="0"/>
              <a:t> </a:t>
            </a:r>
            <a:br>
              <a:rPr lang="uk-UA" sz="3100" b="1" dirty="0"/>
            </a:br>
            <a:r>
              <a:rPr lang="uk-UA" sz="3100" b="1" dirty="0"/>
              <a:t>Проведені заходи, досягнуті результати, сформовані продукти </a:t>
            </a:r>
            <a:br>
              <a:rPr lang="uk-UA" sz="3100" b="1" dirty="0"/>
            </a:br>
            <a:br>
              <a:rPr lang="uk-UA" sz="3100" b="1" dirty="0"/>
            </a:br>
            <a:endParaRPr lang="uk-UA" sz="3100" b="1" dirty="0"/>
          </a:p>
        </p:txBody>
      </p:sp>
      <p:sp>
        <p:nvSpPr>
          <p:cNvPr id="3" name="Місце для вмісту 2"/>
          <p:cNvSpPr>
            <a:spLocks noGrp="1"/>
          </p:cNvSpPr>
          <p:nvPr>
            <p:ph idx="1"/>
          </p:nvPr>
        </p:nvSpPr>
        <p:spPr>
          <a:xfrm>
            <a:off x="139700" y="1719808"/>
            <a:ext cx="11912600" cy="4672937"/>
          </a:xfrm>
        </p:spPr>
        <p:txBody>
          <a:bodyPr>
            <a:noAutofit/>
          </a:bodyPr>
          <a:lstStyle/>
          <a:p>
            <a:r>
              <a:rPr lang="uk-UA" sz="2000" dirty="0"/>
              <a:t>Що уже виконано? Яких результатів уже досягнуто? Що ще планується виконати? Чи зіштовхувались із труднощами у процесі виконання завдань за Робочими пакетами? </a:t>
            </a:r>
            <a:r>
              <a:rPr lang="en-US" sz="2000" dirty="0" err="1"/>
              <a:t>Вкажіть</a:t>
            </a:r>
            <a:endParaRPr lang="uk-UA" sz="2000" dirty="0"/>
          </a:p>
          <a:p>
            <a:pPr marL="0" indent="0">
              <a:buNone/>
            </a:pPr>
            <a:r>
              <a:rPr lang="uk-UA" sz="2000" i="1" dirty="0">
                <a:solidFill>
                  <a:schemeClr val="accent1"/>
                </a:solidFill>
              </a:rPr>
              <a:t>2.2	Розпочато розробку проекту щодо підвищення кількості та якості англомовних освітніх програм у Львівському університеті, оскільки досягнення загальної мети «підвищення кількості іноземних студентів» безпосередньо пов’язана з кількістю та якістю саме таких освітніх програм. Станом на сьогоднішній день такі англомовні програми є лише на 4 факультетах з 19, тому нашим завданням найближчих 3 роки є забезпечення на кожному факультеті хоча б однієї англомовної програми.</a:t>
            </a:r>
          </a:p>
          <a:p>
            <a:pPr marL="0" indent="0">
              <a:buNone/>
            </a:pPr>
            <a:r>
              <a:rPr lang="uk-UA" sz="2000" i="1" dirty="0">
                <a:solidFill>
                  <a:schemeClr val="accent1"/>
                </a:solidFill>
              </a:rPr>
              <a:t>2.2.1 	Вжито додаткових заходів для вивчення іноземцями, які навчаються на українськомовних освітніх програмах, української мови.</a:t>
            </a:r>
          </a:p>
          <a:p>
            <a:pPr marL="0" indent="0">
              <a:buNone/>
            </a:pPr>
            <a:endParaRPr lang="uk-UA" sz="2000" i="1" dirty="0">
              <a:solidFill>
                <a:schemeClr val="accent1"/>
              </a:solidFill>
            </a:endParaRPr>
          </a:p>
          <a:p>
            <a:pPr marL="0" indent="0">
              <a:buNone/>
            </a:pPr>
            <a:endParaRPr lang="uk-UA" sz="3200" dirty="0"/>
          </a:p>
        </p:txBody>
      </p:sp>
      <p:pic>
        <p:nvPicPr>
          <p:cNvPr id="5" name="Picture 4" descr="Результат пошуку зображень за запитом &quot;tempus logo&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95692" y="6127636"/>
            <a:ext cx="2556608" cy="730364"/>
          </a:xfrm>
          <a:prstGeom prst="rect">
            <a:avLst/>
          </a:prstGeom>
          <a:noFill/>
          <a:extLst>
            <a:ext uri="{909E8E84-426E-40DD-AFC4-6F175D3DCCD1}">
              <a14:hiddenFill xmlns:a14="http://schemas.microsoft.com/office/drawing/2010/main">
                <a:solidFill>
                  <a:srgbClr val="FFFFFF"/>
                </a:solidFill>
              </a14:hiddenFill>
            </a:ext>
          </a:extLst>
        </p:spPr>
      </p:pic>
      <p:pic>
        <p:nvPicPr>
          <p:cNvPr id="7" name="Obraz 6">
            <a:extLst>
              <a:ext uri="{FF2B5EF4-FFF2-40B4-BE49-F238E27FC236}">
                <a16:creationId xmlns:a16="http://schemas.microsoft.com/office/drawing/2014/main" id="{67FFF302-F6F0-7C45-90F3-814B2F9C8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51" y="50536"/>
            <a:ext cx="1538498" cy="730364"/>
          </a:xfrm>
          <a:prstGeom prst="rect">
            <a:avLst/>
          </a:prstGeom>
        </p:spPr>
      </p:pic>
    </p:spTree>
    <p:extLst>
      <p:ext uri="{BB962C8B-B14F-4D97-AF65-F5344CB8AC3E}">
        <p14:creationId xmlns:p14="http://schemas.microsoft.com/office/powerpoint/2010/main" val="4007744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33921"/>
            <a:ext cx="10515600" cy="1473200"/>
          </a:xfrm>
        </p:spPr>
        <p:txBody>
          <a:bodyPr>
            <a:normAutofit fontScale="90000"/>
          </a:bodyPr>
          <a:lstStyle/>
          <a:p>
            <a:pPr algn="ctr"/>
            <a:br>
              <a:rPr lang="uk-UA" dirty="0"/>
            </a:br>
            <a:r>
              <a:rPr lang="uk-UA" sz="3100" b="1" dirty="0"/>
              <a:t>ВПРОВАДЖЕННЯ проекту</a:t>
            </a:r>
            <a:r>
              <a:rPr lang="en-US" sz="3100" b="1" dirty="0"/>
              <a:t>.</a:t>
            </a:r>
            <a:r>
              <a:rPr lang="uk-UA" sz="3100" b="1" dirty="0"/>
              <a:t> </a:t>
            </a:r>
            <a:br>
              <a:rPr lang="uk-UA" sz="3100" b="1" dirty="0"/>
            </a:br>
            <a:r>
              <a:rPr lang="uk-UA" sz="3100" b="1" dirty="0"/>
              <a:t>Проведені заходи, досягнуті результати, сформовані продукти </a:t>
            </a:r>
            <a:br>
              <a:rPr lang="uk-UA" sz="3100" b="1" dirty="0"/>
            </a:br>
            <a:br>
              <a:rPr lang="uk-UA" sz="3100" b="1" dirty="0"/>
            </a:br>
            <a:endParaRPr lang="uk-UA" sz="3100" b="1" dirty="0"/>
          </a:p>
        </p:txBody>
      </p:sp>
      <p:sp>
        <p:nvSpPr>
          <p:cNvPr id="3" name="Місце для вмісту 2"/>
          <p:cNvSpPr>
            <a:spLocks noGrp="1"/>
          </p:cNvSpPr>
          <p:nvPr>
            <p:ph idx="1"/>
          </p:nvPr>
        </p:nvSpPr>
        <p:spPr>
          <a:xfrm>
            <a:off x="139700" y="1454699"/>
            <a:ext cx="11912600" cy="4672937"/>
          </a:xfrm>
        </p:spPr>
        <p:txBody>
          <a:bodyPr>
            <a:noAutofit/>
          </a:bodyPr>
          <a:lstStyle/>
          <a:p>
            <a:r>
              <a:rPr lang="uk-UA" sz="2000" dirty="0"/>
              <a:t>Що уже виконано? Яких результатів уже досягнуто? Що ще планується виконати? Чи зіштовхувались із труднощами у процесі виконання завдань за Робочими пакетами? </a:t>
            </a:r>
            <a:r>
              <a:rPr lang="en-US" sz="2000" dirty="0" err="1"/>
              <a:t>Вкажіть</a:t>
            </a:r>
            <a:endParaRPr lang="uk-UA" sz="2000" i="1" dirty="0">
              <a:solidFill>
                <a:schemeClr val="accent1"/>
              </a:solidFill>
            </a:endParaRPr>
          </a:p>
          <a:p>
            <a:pPr marL="0" indent="0">
              <a:buNone/>
            </a:pPr>
            <a:r>
              <a:rPr lang="uk-UA" sz="2000" i="1" dirty="0">
                <a:solidFill>
                  <a:schemeClr val="accent1"/>
                </a:solidFill>
              </a:rPr>
              <a:t>2.2.2.	Підвищено якість комунікацій із іноземними абітурієнтами до їхнього приїзду у Львів, тобто </a:t>
            </a:r>
            <a:r>
              <a:rPr lang="uk-UA" sz="2000" i="1" dirty="0" err="1">
                <a:solidFill>
                  <a:schemeClr val="accent1"/>
                </a:solidFill>
              </a:rPr>
              <a:t>зупинено</a:t>
            </a:r>
            <a:r>
              <a:rPr lang="uk-UA" sz="2000" i="1" dirty="0">
                <a:solidFill>
                  <a:schemeClr val="accent1"/>
                </a:solidFill>
              </a:rPr>
              <a:t> співпрацю із фірмами-посередниками, що передбачає комунікацію безпосередньо із студентами-іноземцями.</a:t>
            </a:r>
          </a:p>
          <a:p>
            <a:pPr marL="0" indent="0">
              <a:buNone/>
            </a:pPr>
            <a:r>
              <a:rPr lang="uk-UA" sz="2000" i="1" dirty="0">
                <a:solidFill>
                  <a:schemeClr val="accent1"/>
                </a:solidFill>
              </a:rPr>
              <a:t>2.2.3.	Запроваджено алгоритм пріоритетності навчальних дисциплін, за якими вступають іноземці, метою якого є надання можливості навчання іноземцям із різним ступенем підготовки, таким чином, щоб  на факультети із високим попитом - поступали іноземці з вищим ступенем підготовки, але також і забезпечення можливості вступу на менш популярні факультети - іноземцям із низьким ступенем підготовки. </a:t>
            </a:r>
          </a:p>
          <a:p>
            <a:pPr marL="0" indent="0">
              <a:buNone/>
            </a:pPr>
            <a:r>
              <a:rPr lang="uk-UA" sz="2000" i="1" dirty="0">
                <a:solidFill>
                  <a:schemeClr val="accent1"/>
                </a:solidFill>
              </a:rPr>
              <a:t>2.2.4.	Підготовка більш інформативного путівника для іноземних студентів Львівського Університету, що суттєво вплине на адаптацію таких студентів в Університеті.</a:t>
            </a:r>
          </a:p>
          <a:p>
            <a:pPr marL="0" indent="0">
              <a:buNone/>
            </a:pPr>
            <a:r>
              <a:rPr lang="uk-UA" sz="2000" i="1" dirty="0">
                <a:solidFill>
                  <a:schemeClr val="accent1"/>
                </a:solidFill>
              </a:rPr>
              <a:t>2.2.5.	На дві третини оновлено персональний склад сектору по роботі з іноземцями.</a:t>
            </a:r>
          </a:p>
          <a:p>
            <a:pPr marL="0" indent="0">
              <a:buNone/>
            </a:pPr>
            <a:endParaRPr lang="uk-UA" sz="3200" dirty="0"/>
          </a:p>
        </p:txBody>
      </p:sp>
      <p:pic>
        <p:nvPicPr>
          <p:cNvPr id="5" name="Picture 4" descr="Результат пошуку зображень за запитом &quot;tempus logo&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95692" y="6127636"/>
            <a:ext cx="2556608" cy="730364"/>
          </a:xfrm>
          <a:prstGeom prst="rect">
            <a:avLst/>
          </a:prstGeom>
          <a:noFill/>
          <a:extLst>
            <a:ext uri="{909E8E84-426E-40DD-AFC4-6F175D3DCCD1}">
              <a14:hiddenFill xmlns:a14="http://schemas.microsoft.com/office/drawing/2010/main">
                <a:solidFill>
                  <a:srgbClr val="FFFFFF"/>
                </a:solidFill>
              </a14:hiddenFill>
            </a:ext>
          </a:extLst>
        </p:spPr>
      </p:pic>
      <p:pic>
        <p:nvPicPr>
          <p:cNvPr id="7" name="Obraz 6">
            <a:extLst>
              <a:ext uri="{FF2B5EF4-FFF2-40B4-BE49-F238E27FC236}">
                <a16:creationId xmlns:a16="http://schemas.microsoft.com/office/drawing/2014/main" id="{67FFF302-F6F0-7C45-90F3-814B2F9C8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51" y="50536"/>
            <a:ext cx="1538498" cy="730364"/>
          </a:xfrm>
          <a:prstGeom prst="rect">
            <a:avLst/>
          </a:prstGeom>
        </p:spPr>
      </p:pic>
    </p:spTree>
    <p:extLst>
      <p:ext uri="{BB962C8B-B14F-4D97-AF65-F5344CB8AC3E}">
        <p14:creationId xmlns:p14="http://schemas.microsoft.com/office/powerpoint/2010/main" val="1573100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33921"/>
            <a:ext cx="10515600" cy="1473200"/>
          </a:xfrm>
        </p:spPr>
        <p:txBody>
          <a:bodyPr>
            <a:normAutofit fontScale="90000"/>
          </a:bodyPr>
          <a:lstStyle/>
          <a:p>
            <a:pPr algn="ctr"/>
            <a:br>
              <a:rPr lang="uk-UA" dirty="0"/>
            </a:br>
            <a:r>
              <a:rPr lang="uk-UA" sz="3100" b="1" dirty="0"/>
              <a:t>ВПРОВАДЖЕННЯ проекту</a:t>
            </a:r>
            <a:r>
              <a:rPr lang="en-US" sz="3100" b="1" dirty="0"/>
              <a:t>.</a:t>
            </a:r>
            <a:r>
              <a:rPr lang="uk-UA" sz="3100" b="1" dirty="0"/>
              <a:t> </a:t>
            </a:r>
            <a:br>
              <a:rPr lang="uk-UA" sz="3100" b="1" dirty="0"/>
            </a:br>
            <a:r>
              <a:rPr lang="uk-UA" sz="3100" b="1" dirty="0"/>
              <a:t>Проведені заходи, досягнуті результати, сформовані продукти </a:t>
            </a:r>
            <a:br>
              <a:rPr lang="uk-UA" sz="3100" b="1" dirty="0"/>
            </a:br>
            <a:br>
              <a:rPr lang="uk-UA" sz="3100" b="1" dirty="0"/>
            </a:br>
            <a:endParaRPr lang="uk-UA" sz="3100" b="1" dirty="0"/>
          </a:p>
        </p:txBody>
      </p:sp>
      <p:sp>
        <p:nvSpPr>
          <p:cNvPr id="3" name="Місце для вмісту 2"/>
          <p:cNvSpPr>
            <a:spLocks noGrp="1"/>
          </p:cNvSpPr>
          <p:nvPr>
            <p:ph idx="1"/>
          </p:nvPr>
        </p:nvSpPr>
        <p:spPr>
          <a:xfrm>
            <a:off x="139700" y="1279970"/>
            <a:ext cx="11912600" cy="4672937"/>
          </a:xfrm>
        </p:spPr>
        <p:txBody>
          <a:bodyPr>
            <a:noAutofit/>
          </a:bodyPr>
          <a:lstStyle/>
          <a:p>
            <a:r>
              <a:rPr lang="uk-UA" sz="2000" dirty="0"/>
              <a:t>Що уже виконано? Яких результатів уже досягнуто? Що ще планується виконати? Чи зіштовхувались із труднощами у процесі виконання завдань за Робочими пакетами? </a:t>
            </a:r>
            <a:r>
              <a:rPr lang="en-US" sz="2000" dirty="0" err="1"/>
              <a:t>Вкажіть</a:t>
            </a:r>
            <a:endParaRPr lang="uk-UA" sz="2000" i="1" dirty="0">
              <a:solidFill>
                <a:schemeClr val="accent1"/>
              </a:solidFill>
            </a:endParaRPr>
          </a:p>
          <a:p>
            <a:pPr marL="0" indent="0">
              <a:buNone/>
            </a:pPr>
            <a:r>
              <a:rPr lang="uk-UA" sz="2000" i="1" dirty="0">
                <a:solidFill>
                  <a:schemeClr val="accent1"/>
                </a:solidFill>
              </a:rPr>
              <a:t>2.2.6.	Зарахування іноземців на навчання без статусу «студента» ліквідовано , тобто: іноземні громадяни, що мають бажання вступити у Львівський університет, можуть перебувати лише у статусі «студента» чи за програмою академічної мобільності, чи за двосторонніми угодами між університетами.</a:t>
            </a:r>
            <a:endParaRPr lang="en-GB" sz="2000" i="1" dirty="0">
              <a:solidFill>
                <a:schemeClr val="accent1"/>
              </a:solidFill>
            </a:endParaRPr>
          </a:p>
          <a:p>
            <a:pPr marL="0" indent="0">
              <a:buNone/>
            </a:pPr>
            <a:r>
              <a:rPr lang="uk-UA" sz="2000" i="1" dirty="0">
                <a:solidFill>
                  <a:schemeClr val="accent1"/>
                </a:solidFill>
              </a:rPr>
              <a:t>2.2.7.	Розпочато проект диверсифікації роботи із країнами, в  яких потенційно можуть навчатись іноземці, в тому числі збільшення кількості  іноземців із країн, що традиційно вступали на навчання.</a:t>
            </a:r>
          </a:p>
          <a:p>
            <a:pPr marL="0" indent="0">
              <a:buNone/>
            </a:pPr>
            <a:r>
              <a:rPr lang="uk-UA" sz="2000" i="1" dirty="0">
                <a:solidFill>
                  <a:schemeClr val="accent1"/>
                </a:solidFill>
              </a:rPr>
              <a:t>2.2.8.	 Організація роботи із Державною міграційною службою України, таким чином удосконалено внутрішню документацію Університету по роботі з іноземцями, яка виключає невчасне повідомлення вищезазначеного органу про зарахування/відрахування студентів, в тому числі забезпечено те, що відділ міжнародних </a:t>
            </a:r>
            <a:r>
              <a:rPr lang="uk-UA" sz="2000" i="1" dirty="0" err="1">
                <a:solidFill>
                  <a:schemeClr val="accent1"/>
                </a:solidFill>
              </a:rPr>
              <a:t>зв’язків</a:t>
            </a:r>
            <a:r>
              <a:rPr lang="uk-UA" sz="2000" i="1" dirty="0">
                <a:solidFill>
                  <a:schemeClr val="accent1"/>
                </a:solidFill>
              </a:rPr>
              <a:t> візує усі документи, що стосується іноземців. </a:t>
            </a:r>
          </a:p>
          <a:p>
            <a:pPr marL="0" indent="0">
              <a:buNone/>
            </a:pPr>
            <a:r>
              <a:rPr lang="uk-UA" sz="2000" i="1" dirty="0">
                <a:solidFill>
                  <a:schemeClr val="accent1"/>
                </a:solidFill>
              </a:rPr>
              <a:t>2.2.9.	Покращення співпраці із внутрішніми підрозділами Університету, перш за все , налагоджено роботу із факультетами та відповідною адміністрацією щодо підвищення якості роботи із іноземними студентами. Налагоджено роботу із Приймальною комісію, а саме те, що всі питання, що стосуються вступу іноземців – першочергово погоджуються відділом міжнародних </a:t>
            </a:r>
            <a:r>
              <a:rPr lang="uk-UA" sz="2000" i="1" dirty="0" err="1">
                <a:solidFill>
                  <a:schemeClr val="accent1"/>
                </a:solidFill>
              </a:rPr>
              <a:t>зв’язків</a:t>
            </a:r>
            <a:r>
              <a:rPr lang="uk-UA" sz="2000" i="1" dirty="0">
                <a:solidFill>
                  <a:schemeClr val="accent1"/>
                </a:solidFill>
              </a:rPr>
              <a:t>.</a:t>
            </a:r>
          </a:p>
          <a:p>
            <a:pPr marL="0" indent="0">
              <a:buNone/>
            </a:pPr>
            <a:endParaRPr lang="uk-UA" sz="2000" i="1" dirty="0">
              <a:solidFill>
                <a:schemeClr val="accent1"/>
              </a:solidFill>
            </a:endParaRPr>
          </a:p>
          <a:p>
            <a:pPr marL="0" indent="0">
              <a:buNone/>
            </a:pPr>
            <a:endParaRPr lang="uk-UA" sz="3200" dirty="0"/>
          </a:p>
        </p:txBody>
      </p:sp>
      <p:pic>
        <p:nvPicPr>
          <p:cNvPr id="5" name="Picture 4" descr="Результат пошуку зображень за запитом &quot;tempus logo&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95692" y="6127636"/>
            <a:ext cx="2556608" cy="730364"/>
          </a:xfrm>
          <a:prstGeom prst="rect">
            <a:avLst/>
          </a:prstGeom>
          <a:noFill/>
          <a:extLst>
            <a:ext uri="{909E8E84-426E-40DD-AFC4-6F175D3DCCD1}">
              <a14:hiddenFill xmlns:a14="http://schemas.microsoft.com/office/drawing/2010/main">
                <a:solidFill>
                  <a:srgbClr val="FFFFFF"/>
                </a:solidFill>
              </a14:hiddenFill>
            </a:ext>
          </a:extLst>
        </p:spPr>
      </p:pic>
      <p:pic>
        <p:nvPicPr>
          <p:cNvPr id="7" name="Obraz 6">
            <a:extLst>
              <a:ext uri="{FF2B5EF4-FFF2-40B4-BE49-F238E27FC236}">
                <a16:creationId xmlns:a16="http://schemas.microsoft.com/office/drawing/2014/main" id="{67FFF302-F6F0-7C45-90F3-814B2F9C8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51" y="50536"/>
            <a:ext cx="1538498" cy="730364"/>
          </a:xfrm>
          <a:prstGeom prst="rect">
            <a:avLst/>
          </a:prstGeom>
        </p:spPr>
      </p:pic>
    </p:spTree>
    <p:extLst>
      <p:ext uri="{BB962C8B-B14F-4D97-AF65-F5344CB8AC3E}">
        <p14:creationId xmlns:p14="http://schemas.microsoft.com/office/powerpoint/2010/main" val="1744547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33921"/>
            <a:ext cx="10515600" cy="1473200"/>
          </a:xfrm>
        </p:spPr>
        <p:txBody>
          <a:bodyPr>
            <a:normAutofit fontScale="90000"/>
          </a:bodyPr>
          <a:lstStyle/>
          <a:p>
            <a:pPr algn="ctr"/>
            <a:br>
              <a:rPr lang="uk-UA" dirty="0"/>
            </a:br>
            <a:r>
              <a:rPr lang="uk-UA" sz="3100" b="1" dirty="0"/>
              <a:t>ВПРОВАДЖЕННЯ проекту</a:t>
            </a:r>
            <a:r>
              <a:rPr lang="en-US" sz="3100" b="1" dirty="0"/>
              <a:t>.</a:t>
            </a:r>
            <a:r>
              <a:rPr lang="uk-UA" sz="3100" b="1" dirty="0"/>
              <a:t> </a:t>
            </a:r>
            <a:br>
              <a:rPr lang="uk-UA" sz="3100" b="1" dirty="0"/>
            </a:br>
            <a:r>
              <a:rPr lang="uk-UA" sz="3100" b="1" dirty="0"/>
              <a:t>Проведені заходи, досягнуті результати, сформовані продукти </a:t>
            </a:r>
            <a:br>
              <a:rPr lang="uk-UA" sz="3100" b="1" dirty="0"/>
            </a:br>
            <a:br>
              <a:rPr lang="uk-UA" sz="3100" b="1" dirty="0"/>
            </a:br>
            <a:endParaRPr lang="uk-UA" sz="3100" b="1" dirty="0"/>
          </a:p>
        </p:txBody>
      </p:sp>
      <p:sp>
        <p:nvSpPr>
          <p:cNvPr id="3" name="Місце для вмісту 2"/>
          <p:cNvSpPr>
            <a:spLocks noGrp="1"/>
          </p:cNvSpPr>
          <p:nvPr>
            <p:ph idx="1"/>
          </p:nvPr>
        </p:nvSpPr>
        <p:spPr>
          <a:xfrm>
            <a:off x="139700" y="1719808"/>
            <a:ext cx="11912600" cy="4672937"/>
          </a:xfrm>
        </p:spPr>
        <p:txBody>
          <a:bodyPr>
            <a:noAutofit/>
          </a:bodyPr>
          <a:lstStyle/>
          <a:p>
            <a:r>
              <a:rPr lang="uk-UA" sz="2000" dirty="0"/>
              <a:t>Що уже виконано? Яких результатів уже досягнуто? Що ще планується виконати? Чи зіштовхувались із труднощами у процесі виконання завдань за Робочими пакетами? </a:t>
            </a:r>
            <a:r>
              <a:rPr lang="en-US" sz="2000" dirty="0" err="1"/>
              <a:t>Вкажіть</a:t>
            </a:r>
            <a:endParaRPr lang="uk-UA" sz="2000" dirty="0"/>
          </a:p>
          <a:p>
            <a:pPr marL="0" indent="0">
              <a:buNone/>
            </a:pPr>
            <a:endParaRPr lang="uk-UA" sz="2000" i="1" dirty="0">
              <a:solidFill>
                <a:schemeClr val="accent1"/>
              </a:solidFill>
            </a:endParaRPr>
          </a:p>
          <a:p>
            <a:pPr marL="0" indent="0">
              <a:buNone/>
            </a:pPr>
            <a:r>
              <a:rPr lang="uk-UA" sz="2000" i="1" dirty="0">
                <a:solidFill>
                  <a:schemeClr val="accent1"/>
                </a:solidFill>
              </a:rPr>
              <a:t>2.3 Зараз триває робота над дорожньою картою інтеграції іноземних студентів. </a:t>
            </a:r>
          </a:p>
          <a:p>
            <a:pPr marL="0" indent="0">
              <a:buNone/>
            </a:pPr>
            <a:r>
              <a:rPr lang="uk-UA" sz="2000" i="1" dirty="0">
                <a:solidFill>
                  <a:schemeClr val="accent1"/>
                </a:solidFill>
              </a:rPr>
              <a:t>2.4. Львівський університет розробив свою частину курсу з адаптації іноземних студентів («Визначні місця та </a:t>
            </a:r>
            <a:r>
              <a:rPr lang="uk-UA" sz="2000" i="1" dirty="0" err="1">
                <a:solidFill>
                  <a:schemeClr val="accent1"/>
                </a:solidFill>
              </a:rPr>
              <a:t>пам</a:t>
            </a:r>
            <a:r>
              <a:rPr lang="en-GB" sz="2000" i="1" dirty="0">
                <a:solidFill>
                  <a:schemeClr val="accent1"/>
                </a:solidFill>
              </a:rPr>
              <a:t>’</a:t>
            </a:r>
            <a:r>
              <a:rPr lang="uk-UA" sz="2000" i="1" dirty="0" err="1">
                <a:solidFill>
                  <a:schemeClr val="accent1"/>
                </a:solidFill>
              </a:rPr>
              <a:t>яти</a:t>
            </a:r>
            <a:r>
              <a:rPr lang="uk-UA" sz="2000" i="1" dirty="0">
                <a:solidFill>
                  <a:schemeClr val="accent1"/>
                </a:solidFill>
              </a:rPr>
              <a:t> України», </a:t>
            </a:r>
            <a:r>
              <a:rPr lang="uk-UA" sz="2000" i="1" dirty="0" err="1">
                <a:solidFill>
                  <a:schemeClr val="accent1"/>
                </a:solidFill>
              </a:rPr>
              <a:t>інфо</a:t>
            </a:r>
            <a:r>
              <a:rPr lang="uk-UA" sz="2000" i="1" dirty="0">
                <a:solidFill>
                  <a:schemeClr val="accent1"/>
                </a:solidFill>
              </a:rPr>
              <a:t>-довідник по Львову). Також зараз триває робота з створення курсу у системі </a:t>
            </a:r>
            <a:r>
              <a:rPr lang="en-GB" sz="2000" i="1" dirty="0">
                <a:solidFill>
                  <a:schemeClr val="accent1"/>
                </a:solidFill>
              </a:rPr>
              <a:t>Moodle.</a:t>
            </a:r>
          </a:p>
          <a:p>
            <a:pPr marL="0" indent="0">
              <a:buNone/>
            </a:pPr>
            <a:r>
              <a:rPr lang="uk-UA" sz="2000" i="1" dirty="0">
                <a:solidFill>
                  <a:schemeClr val="accent1"/>
                </a:solidFill>
              </a:rPr>
              <a:t>2.5 В рамках підготовки курсу командою також підготовано інформаційні матеріали про Львів, де іноземний студент може максимально знайти необхідну інформацію для адаптації в новому середовищі. </a:t>
            </a:r>
            <a:endParaRPr lang="uk-UA" sz="3200" dirty="0"/>
          </a:p>
        </p:txBody>
      </p:sp>
      <p:pic>
        <p:nvPicPr>
          <p:cNvPr id="5" name="Picture 4" descr="Результат пошуку зображень за запитом &quot;tempus logo&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95692" y="6127636"/>
            <a:ext cx="2556608" cy="730364"/>
          </a:xfrm>
          <a:prstGeom prst="rect">
            <a:avLst/>
          </a:prstGeom>
          <a:noFill/>
          <a:extLst>
            <a:ext uri="{909E8E84-426E-40DD-AFC4-6F175D3DCCD1}">
              <a14:hiddenFill xmlns:a14="http://schemas.microsoft.com/office/drawing/2010/main">
                <a:solidFill>
                  <a:srgbClr val="FFFFFF"/>
                </a:solidFill>
              </a14:hiddenFill>
            </a:ext>
          </a:extLst>
        </p:spPr>
      </p:pic>
      <p:pic>
        <p:nvPicPr>
          <p:cNvPr id="7" name="Obraz 6">
            <a:extLst>
              <a:ext uri="{FF2B5EF4-FFF2-40B4-BE49-F238E27FC236}">
                <a16:creationId xmlns:a16="http://schemas.microsoft.com/office/drawing/2014/main" id="{67FFF302-F6F0-7C45-90F3-814B2F9C8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51" y="50536"/>
            <a:ext cx="1538498" cy="730364"/>
          </a:xfrm>
          <a:prstGeom prst="rect">
            <a:avLst/>
          </a:prstGeom>
        </p:spPr>
      </p:pic>
    </p:spTree>
    <p:extLst>
      <p:ext uri="{BB962C8B-B14F-4D97-AF65-F5344CB8AC3E}">
        <p14:creationId xmlns:p14="http://schemas.microsoft.com/office/powerpoint/2010/main" val="2060311023"/>
      </p:ext>
    </p:extLst>
  </p:cSld>
  <p:clrMapOvr>
    <a:masterClrMapping/>
  </p:clrMapOvr>
</p:sld>
</file>

<file path=ppt/theme/theme1.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5519</TotalTime>
  <Words>3215</Words>
  <Application>Microsoft Macintosh PowerPoint</Application>
  <PresentationFormat>Panoramiczny</PresentationFormat>
  <Paragraphs>153</Paragraphs>
  <Slides>26</Slides>
  <Notes>0</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26</vt:i4>
      </vt:variant>
    </vt:vector>
  </HeadingPairs>
  <TitlesOfParts>
    <vt:vector size="30" baseType="lpstr">
      <vt:lpstr>Arial</vt:lpstr>
      <vt:lpstr>Calibri</vt:lpstr>
      <vt:lpstr>Calibri Light</vt:lpstr>
      <vt:lpstr>Тема Office</vt:lpstr>
      <vt:lpstr>  ПРЕВЕНТИВНИЙ МОНІТОРИНГ проекту   “INTERADIS: Інтеграція та адаптація іноземних студентів”  Львівський національний університет імені Івана Франка</vt:lpstr>
      <vt:lpstr> ВПРОВАДЖЕННЯ проекту.  Проведені заходи, досягнуті результати, сформовані продукти   </vt:lpstr>
      <vt:lpstr> ВПРОВАДЖЕННЯ проекту.  Проведені заходи, досягнуті результати, сформовані продукти   </vt:lpstr>
      <vt:lpstr> ВПРОВАДЖЕННЯ проекту.  Проведені заходи, досягнуті результати, сформовані продукти   </vt:lpstr>
      <vt:lpstr> ВПРОВАДЖЕННЯ проекту.  Проведені заходи, досягнуті результати, сформовані продукти   </vt:lpstr>
      <vt:lpstr> ВПРОВАДЖЕННЯ проекту.  Проведені заходи, досягнуті результати, сформовані продукти   </vt:lpstr>
      <vt:lpstr> ВПРОВАДЖЕННЯ проекту.  Проведені заходи, досягнуті результати, сформовані продукти   </vt:lpstr>
      <vt:lpstr> ВПРОВАДЖЕННЯ проекту.  Проведені заходи, досягнуті результати, сформовані продукти   </vt:lpstr>
      <vt:lpstr> ВПРОВАДЖЕННЯ проекту.  Проведені заходи, досягнуті результати, сформовані продукти   </vt:lpstr>
      <vt:lpstr> ВПРОВАДЖЕННЯ проекту.  Проведені заходи, досягнуті результати, сформовані продукти   </vt:lpstr>
      <vt:lpstr> ВПРОВАДЖЕННЯ проекту.  Проведені заходи, досягнуті результати, сформовані продукти   </vt:lpstr>
      <vt:lpstr> ВПРОВАДЖЕННЯ проекту.  Заходи із забезпечення якості </vt:lpstr>
      <vt:lpstr>ВПРОВАДЖЕННЯ проекту.  Візуалізація. Вебсайт  (відповідно до зобов'язань ст.1.10.8-9 Грантової угоди)</vt:lpstr>
      <vt:lpstr>ВПРОВАДЖЕННЯ проекту.  Візуалізація. Вебсайт  (відповідно до зобов'язань ст.1.10.8-9 Грантової угоди)</vt:lpstr>
      <vt:lpstr>ВПРОВАДЖЕННЯ проекту. Закупівля обладнання та використання коштів</vt:lpstr>
      <vt:lpstr> ВПРОВАДЖЕННЯ проекту. Публікації за проектом  </vt:lpstr>
      <vt:lpstr>ВПРОВАДЖЕННЯ проекту. Проведення тренінгів/заходів з мобільності (міжнародної та у межах країни)</vt:lpstr>
      <vt:lpstr> ВПЛИВ ПРОЕКТУ на ІНДИВІДУАЛЬНОМУ (ПРОФЕСІЙНОМУ) РІВНІ –  студенти, інші стейкхолдери  </vt:lpstr>
      <vt:lpstr> ВПЛИВ ПРОЕКТУ на ІНДИВІДУАЛЬНОМУ (ПРОФЕСІЙНОМУ) РІВНІ –  студенти, інші стейкхолдери   </vt:lpstr>
      <vt:lpstr> ВПЛИВ ПРОЕКТУ на ІНСТИТУЦІЙНОМУ РІВНІ –  зміни в організаційній поведінці </vt:lpstr>
      <vt:lpstr> ВПЛИВ ПРОЕКТУ на ІНСТИТУЦІЙНОМУ РІВНІ –  інтернаціоналізація</vt:lpstr>
      <vt:lpstr>Забезпечення СТАЛОСТІ РЕЗУЛЬТАТІВ ПРОЕКТУ</vt:lpstr>
      <vt:lpstr>ВІДПОВІДНІСТЬ(РЕЛЕВАНТНІСТЬ) проекту до контексту середовища, у якому діє проект </vt:lpstr>
      <vt:lpstr>Діяльність у ПАРТНЕРСТВІ та СПІВПРАЦЯ</vt:lpstr>
      <vt:lpstr>Діяльність у ПАРТНЕРСТВІ (фінансові аспекти)</vt:lpstr>
      <vt:lpstr>ДЯКУЄМО!</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ВПЛИВ та СТАЛІСТЬ  проекту …</dc:title>
  <dc:creator>Атаманчук</dc:creator>
  <cp:lastModifiedBy>Olha Oseredchuk</cp:lastModifiedBy>
  <cp:revision>192</cp:revision>
  <dcterms:created xsi:type="dcterms:W3CDTF">2017-03-31T15:31:03Z</dcterms:created>
  <dcterms:modified xsi:type="dcterms:W3CDTF">2021-09-30T17:29:58Z</dcterms:modified>
</cp:coreProperties>
</file>